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64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89D"/>
    <a:srgbClr val="6B80E1"/>
    <a:srgbClr val="223C6C"/>
    <a:srgbClr val="FF0066"/>
    <a:srgbClr val="099753"/>
    <a:srgbClr val="D97537"/>
    <a:srgbClr val="342B6F"/>
    <a:srgbClr val="FF7200"/>
    <a:srgbClr val="977200"/>
    <a:srgbClr val="2F0E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24" autoAdjust="0"/>
    <p:restoredTop sz="94249" autoAdjust="0"/>
  </p:normalViewPr>
  <p:slideViewPr>
    <p:cSldViewPr snapToGrid="0">
      <p:cViewPr>
        <p:scale>
          <a:sx n="67" d="100"/>
          <a:sy n="67" d="100"/>
        </p:scale>
        <p:origin x="82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2" d="100"/>
        <a:sy n="11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14375623821669"/>
          <c:y val="9.6362491513847542E-2"/>
          <c:w val="0.55267023400243986"/>
          <c:h val="0.81769426879618667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A7E-4546-992A-1887A36A49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A7E-4546-992A-1887A36A49D8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A7E-4546-992A-1887A36A49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A7E-4546-992A-1887A36A49D8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9-4A7E-4546-992A-1887A36A49D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4A7E-4546-992A-1887A36A49D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4A7E-4546-992A-1887A36A49D8}"/>
                </c:ext>
              </c:extLst>
            </c:dLbl>
            <c:dLbl>
              <c:idx val="2"/>
              <c:layout>
                <c:manualLayout>
                  <c:x val="-5.8098591549295836E-2"/>
                  <c:y val="8.09415886077377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302816901408453E-2"/>
                      <c:h val="5.86082915093352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A7E-4546-992A-1887A36A49D8}"/>
                </c:ext>
              </c:extLst>
            </c:dLbl>
            <c:dLbl>
              <c:idx val="3"/>
              <c:layout>
                <c:manualLayout>
                  <c:x val="-0.123319632361096"/>
                  <c:y val="6.59138688856118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7E-4546-992A-1887A36A49D8}"/>
                </c:ext>
              </c:extLst>
            </c:dLbl>
            <c:dLbl>
              <c:idx val="4"/>
              <c:layout>
                <c:manualLayout>
                  <c:x val="0.23943661971830979"/>
                  <c:y val="-0.24627480981788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11971830985916"/>
                      <c:h val="0.126333428364567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A7E-4546-992A-1887A36A49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Casos</c:v>
                </c:pt>
                <c:pt idx="1">
                  <c:v>Entrevistas</c:v>
                </c:pt>
                <c:pt idx="2">
                  <c:v>Atendidas primera vez</c:v>
                </c:pt>
                <c:pt idx="3">
                  <c:v>Atendidas con expediente</c:v>
                </c:pt>
                <c:pt idx="4">
                  <c:v>Intervenciones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38</c:v>
                </c:pt>
                <c:pt idx="1">
                  <c:v>15</c:v>
                </c:pt>
                <c:pt idx="2">
                  <c:v>48</c:v>
                </c:pt>
                <c:pt idx="3">
                  <c:v>235</c:v>
                </c:pt>
                <c:pt idx="4">
                  <c:v>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A7E-4546-992A-1887A36A49D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FF72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11C-4FC5-BD5E-E65F1B200857}"/>
              </c:ext>
            </c:extLst>
          </c:dPt>
          <c:dPt>
            <c:idx val="1"/>
            <c:bubble3D val="0"/>
            <c:spPr>
              <a:solidFill>
                <a:srgbClr val="FF006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11C-4FC5-BD5E-E65F1B2008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Agresoras</c:v>
                </c:pt>
                <c:pt idx="1">
                  <c:v>Víctimas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10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1C-4FC5-BD5E-E65F1B20085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C6B-4A6A-B13C-73748A39EBE9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C6B-4A6A-B13C-73748A39EBE9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C6B-4A6A-B13C-73748A39EBE9}"/>
              </c:ext>
            </c:extLst>
          </c:dPt>
          <c:dPt>
            <c:idx val="6"/>
            <c:bubble3D val="0"/>
            <c:spPr>
              <a:solidFill>
                <a:srgbClr val="FF006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6C6B-4A6A-B13C-73748A39EBE9}"/>
              </c:ext>
            </c:extLst>
          </c:dPt>
          <c:dPt>
            <c:idx val="7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4BC-47C0-809D-E2A56D07905E}"/>
              </c:ext>
            </c:extLst>
          </c:dPt>
          <c:dPt>
            <c:idx val="12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4BC-47C0-809D-E2A56D07905E}"/>
              </c:ext>
            </c:extLst>
          </c:dPt>
          <c:dLbls>
            <c:dLbl>
              <c:idx val="0"/>
              <c:layout>
                <c:manualLayout>
                  <c:x val="-0.15385757458134627"/>
                  <c:y val="0.1073461878459837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6B-4A6A-B13C-73748A39EBE9}"/>
                </c:ext>
              </c:extLst>
            </c:dLbl>
            <c:dLbl>
              <c:idx val="3"/>
              <c:layout>
                <c:manualLayout>
                  <c:x val="-0.1126760563380283"/>
                  <c:y val="-7.61977524771361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302816901408453E-2"/>
                      <c:h val="5.86082915093352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C6B-4A6A-B13C-73748A39EBE9}"/>
                </c:ext>
              </c:extLst>
            </c:dLbl>
            <c:dLbl>
              <c:idx val="4"/>
              <c:layout>
                <c:manualLayout>
                  <c:x val="5.0976211600310462E-2"/>
                  <c:y val="-0.2258253872864618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C6B-4A6A-B13C-73748A39EBE9}"/>
                </c:ext>
              </c:extLst>
            </c:dLbl>
            <c:dLbl>
              <c:idx val="6"/>
              <c:layout>
                <c:manualLayout>
                  <c:x val="2.9049157147610076E-2"/>
                  <c:y val="-3.302779766141123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669014084507046E-2"/>
                      <c:h val="0.100285298804862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6C6B-4A6A-B13C-73748A39EBE9}"/>
                </c:ext>
              </c:extLst>
            </c:dLbl>
            <c:dLbl>
              <c:idx val="7"/>
              <c:layout>
                <c:manualLayout>
                  <c:x val="1.3379380614395031E-2"/>
                  <c:y val="1.09541614450763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4BC-47C0-809D-E2A56D07905E}"/>
                </c:ext>
              </c:extLst>
            </c:dLbl>
            <c:dLbl>
              <c:idx val="12"/>
              <c:layout>
                <c:manualLayout>
                  <c:x val="1.8006404569147167E-2"/>
                  <c:y val="-1.196121905246339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4BC-47C0-809D-E2A56D0790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Hoja1!$A$2:$A$18</c:f>
              <c:strCache>
                <c:ptCount val="16"/>
                <c:pt idx="0">
                  <c:v>conyuge h m</c:v>
                </c:pt>
                <c:pt idx="3">
                  <c:v>union libre h m</c:v>
                </c:pt>
                <c:pt idx="4">
                  <c:v>ex union libre h m</c:v>
                </c:pt>
                <c:pt idx="5">
                  <c:v>NOVIO NOVIA</c:v>
                </c:pt>
                <c:pt idx="6">
                  <c:v>ex novio novia</c:v>
                </c:pt>
                <c:pt idx="7">
                  <c:v>HIJA PADRE</c:v>
                </c:pt>
                <c:pt idx="9">
                  <c:v>hijo madre</c:v>
                </c:pt>
                <c:pt idx="11">
                  <c:v>PADRE HIJA</c:v>
                </c:pt>
                <c:pt idx="12">
                  <c:v>MADRE HIJO</c:v>
                </c:pt>
                <c:pt idx="13">
                  <c:v>MADRE HIJA</c:v>
                </c:pt>
                <c:pt idx="14">
                  <c:v>HERMANO HERMANA</c:v>
                </c:pt>
                <c:pt idx="15">
                  <c:v>OTROS</c:v>
                </c:pt>
              </c:strCache>
            </c:strRef>
          </c:cat>
          <c:val>
            <c:numRef>
              <c:f>Hoja1!$B$2:$B$18</c:f>
              <c:numCache>
                <c:formatCode>General</c:formatCode>
                <c:ptCount val="17"/>
                <c:pt idx="0">
                  <c:v>10</c:v>
                </c:pt>
                <c:pt idx="3">
                  <c:v>4</c:v>
                </c:pt>
                <c:pt idx="4">
                  <c:v>12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9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1</c:v>
                </c:pt>
                <c:pt idx="1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C6B-4A6A-B13C-73748A39EBE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8975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DB5-4430-8AF3-F25C8E6D36D5}"/>
              </c:ext>
            </c:extLst>
          </c:dPt>
          <c:dPt>
            <c:idx val="1"/>
            <c:invertIfNegative val="0"/>
            <c:bubble3D val="0"/>
            <c:spPr>
              <a:solidFill>
                <a:srgbClr val="0F6DD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DB5-4430-8AF3-F25C8E6D36D5}"/>
              </c:ext>
            </c:extLst>
          </c:dPt>
          <c:dPt>
            <c:idx val="2"/>
            <c:invertIfNegative val="0"/>
            <c:bubble3D val="0"/>
            <c:spPr>
              <a:solidFill>
                <a:srgbClr val="FF72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DB5-4430-8AF3-F25C8E6D36D5}"/>
              </c:ext>
            </c:extLst>
          </c:dPt>
          <c:dPt>
            <c:idx val="3"/>
            <c:invertIfNegative val="0"/>
            <c:bubble3D val="0"/>
            <c:spPr>
              <a:solidFill>
                <a:srgbClr val="95085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DB5-4430-8AF3-F25C8E6D36D5}"/>
              </c:ext>
            </c:extLst>
          </c:dPt>
          <c:dPt>
            <c:idx val="4"/>
            <c:invertIfNegative val="0"/>
            <c:bubble3D val="0"/>
            <c:spPr>
              <a:solidFill>
                <a:srgbClr val="342B6F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DB5-4430-8AF3-F25C8E6D36D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DB5-4430-8AF3-F25C8E6D36D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DB5-4430-8AF3-F25C8E6D36D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DB5-4430-8AF3-F25C8E6D36D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DB5-4430-8AF3-F25C8E6D36D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DB5-4430-8AF3-F25C8E6D36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psicologica</c:v>
                </c:pt>
                <c:pt idx="1">
                  <c:v>fisica</c:v>
                </c:pt>
                <c:pt idx="2">
                  <c:v>sexual</c:v>
                </c:pt>
                <c:pt idx="3">
                  <c:v>Economica</c:v>
                </c:pt>
                <c:pt idx="4">
                  <c:v>patrimonial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13</c:v>
                </c:pt>
                <c:pt idx="1">
                  <c:v>21</c:v>
                </c:pt>
                <c:pt idx="2">
                  <c:v>17</c:v>
                </c:pt>
                <c:pt idx="3">
                  <c:v>29</c:v>
                </c:pt>
                <c:pt idx="4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DB5-4430-8AF3-F25C8E6D36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75105432"/>
        <c:axId val="275101864"/>
      </c:barChart>
      <c:valAx>
        <c:axId val="2751018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75105432"/>
        <c:crosses val="autoZero"/>
        <c:crossBetween val="between"/>
      </c:valAx>
      <c:catAx>
        <c:axId val="2751054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5101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5085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E58-40F7-9755-C5813C684B1D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E58-40F7-9755-C5813C684B1D}"/>
              </c:ext>
            </c:extLst>
          </c:dPt>
          <c:dPt>
            <c:idx val="2"/>
            <c:bubble3D val="0"/>
            <c:spPr>
              <a:solidFill>
                <a:srgbClr val="2F0E5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E58-40F7-9755-C5813C684B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Agresoras</c:v>
                </c:pt>
                <c:pt idx="1">
                  <c:v>Víctimas</c:v>
                </c:pt>
                <c:pt idx="2">
                  <c:v>Otras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21</c:v>
                </c:pt>
                <c:pt idx="1">
                  <c:v>214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58-40F7-9755-C5813C684B1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3B5-4FAA-A47B-02865E0222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3B5-4FAA-A47B-02865E02225C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3B5-4FAA-A47B-02865E0222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3B5-4FAA-A47B-02865E02225C}"/>
              </c:ext>
            </c:extLst>
          </c:dPt>
          <c:dPt>
            <c:idx val="4"/>
            <c:bubble3D val="0"/>
            <c:spPr>
              <a:solidFill>
                <a:srgbClr val="FF006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3B5-4FAA-A47B-02865E02225C}"/>
              </c:ext>
            </c:extLst>
          </c:dPt>
          <c:dLbls>
            <c:dLbl>
              <c:idx val="0"/>
              <c:layout>
                <c:manualLayout>
                  <c:x val="-0.15752328934235332"/>
                  <c:y val="6.860503036555580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B5-4FAA-A47B-02865E02225C}"/>
                </c:ext>
              </c:extLst>
            </c:dLbl>
            <c:dLbl>
              <c:idx val="1"/>
              <c:layout>
                <c:manualLayout>
                  <c:x val="-9.2765748031496641E-3"/>
                  <c:y val="-0.158728994849853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977200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defRPr>
                    </a:pPr>
                    <a:fld id="{5E0E010C-0672-4290-BDA1-A3C3DDCBE147}" type="PERCENTAGE">
                      <a:rPr lang="en-US">
                        <a:solidFill>
                          <a:schemeClr val="bg1"/>
                        </a:solidFill>
                      </a:rPr>
                      <a:pPr>
                        <a:defRPr sz="1600">
                          <a:solidFill>
                            <a:srgbClr val="977200"/>
                          </a:solidFill>
                          <a:latin typeface="Arial Nova" panose="020B0504020202020204" pitchFamily="34" charset="0"/>
                        </a:defRPr>
                      </a:pPr>
                      <a:t>[PORCENTAJE]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977200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234085616058561E-2"/>
                      <c:h val="5.561275660996925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3B5-4FAA-A47B-02865E02225C}"/>
                </c:ext>
              </c:extLst>
            </c:dLbl>
            <c:dLbl>
              <c:idx val="2"/>
              <c:layout>
                <c:manualLayout>
                  <c:x val="0.13380281690140841"/>
                  <c:y val="-4.493999700549061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302816901408453E-2"/>
                      <c:h val="5.86082915093352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3B5-4FAA-A47B-02865E02225C}"/>
                </c:ext>
              </c:extLst>
            </c:dLbl>
            <c:dLbl>
              <c:idx val="3"/>
              <c:layout>
                <c:manualLayout>
                  <c:x val="-1.0643506709548599E-2"/>
                  <c:y val="-1.91788070777074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C000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B5-4FAA-A47B-02865E02225C}"/>
                </c:ext>
              </c:extLst>
            </c:dLbl>
            <c:dLbl>
              <c:idx val="4"/>
              <c:layout>
                <c:manualLayout>
                  <c:x val="0.10915492957746478"/>
                  <c:y val="0.184243753063731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11971830985916"/>
                      <c:h val="0.126333428364567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3B5-4FAA-A47B-02865E0222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seguimientos</c:v>
                </c:pt>
                <c:pt idx="1">
                  <c:v>visitas</c:v>
                </c:pt>
                <c:pt idx="2">
                  <c:v>acompañamientos</c:v>
                </c:pt>
                <c:pt idx="3">
                  <c:v>requerimientos</c:v>
                </c:pt>
                <c:pt idx="4">
                  <c:v>pensiones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68</c:v>
                </c:pt>
                <c:pt idx="1">
                  <c:v>18</c:v>
                </c:pt>
                <c:pt idx="2">
                  <c:v>14</c:v>
                </c:pt>
                <c:pt idx="3">
                  <c:v>0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3B5-4FAA-A47B-02865E02225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8975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DCD-4C75-9484-61DFC28269A1}"/>
              </c:ext>
            </c:extLst>
          </c:dPt>
          <c:dPt>
            <c:idx val="1"/>
            <c:invertIfNegative val="0"/>
            <c:bubble3D val="0"/>
            <c:spPr>
              <a:solidFill>
                <a:srgbClr val="0F6DD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DCD-4C75-9484-61DFC28269A1}"/>
              </c:ext>
            </c:extLst>
          </c:dPt>
          <c:dPt>
            <c:idx val="2"/>
            <c:invertIfNegative val="0"/>
            <c:bubble3D val="0"/>
            <c:spPr>
              <a:solidFill>
                <a:srgbClr val="FF72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DCD-4C75-9484-61DFC28269A1}"/>
              </c:ext>
            </c:extLst>
          </c:dPt>
          <c:dPt>
            <c:idx val="3"/>
            <c:invertIfNegative val="0"/>
            <c:bubble3D val="0"/>
            <c:spPr>
              <a:solidFill>
                <a:srgbClr val="95085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DCD-4C75-9484-61DFC28269A1}"/>
              </c:ext>
            </c:extLst>
          </c:dPt>
          <c:dPt>
            <c:idx val="4"/>
            <c:invertIfNegative val="0"/>
            <c:bubble3D val="0"/>
            <c:spPr>
              <a:solidFill>
                <a:srgbClr val="342B6F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DCD-4C75-9484-61DFC28269A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270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DCD-4C75-9484-61DFC28269A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86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DCD-4C75-9484-61DFC28269A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46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DCD-4C75-9484-61DFC28269A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DCD-4C75-9484-61DFC28269A1}"/>
                </c:ext>
              </c:extLst>
            </c:dLbl>
            <c:dLbl>
              <c:idx val="4"/>
              <c:layout>
                <c:manualLayout>
                  <c:x val="2.77392429618406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DCD-4C75-9484-61DFC28269A1}"/>
                </c:ext>
              </c:extLst>
            </c:dLbl>
            <c:dLbl>
              <c:idx val="5"/>
              <c:layout>
                <c:manualLayout>
                  <c:x val="-9.247142384733295E-4"/>
                  <c:y val="-2.411330147465081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032879230034325E-2"/>
                      <c:h val="5.38911070987144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7809-4693-8FA1-B5BFC722F1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JSNS</c:v>
                </c:pt>
                <c:pt idx="1">
                  <c:v>JSST</c:v>
                </c:pt>
                <c:pt idx="2">
                  <c:v>Asesorias</c:v>
                </c:pt>
                <c:pt idx="3">
                  <c:v>JINS</c:v>
                </c:pt>
                <c:pt idx="4">
                  <c:v>JIST</c:v>
                </c:pt>
                <c:pt idx="5">
                  <c:v>DA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270</c:v>
                </c:pt>
                <c:pt idx="1">
                  <c:v>86</c:v>
                </c:pt>
                <c:pt idx="2">
                  <c:v>46</c:v>
                </c:pt>
                <c:pt idx="3">
                  <c:v>8</c:v>
                </c:pt>
                <c:pt idx="4">
                  <c:v>0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DCD-4C75-9484-61DFC28269A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cat>
            <c:strRef>
              <c:f>Hoja1!$A$2:$A$7</c:f>
              <c:strCache>
                <c:ptCount val="6"/>
                <c:pt idx="0">
                  <c:v>JSNS</c:v>
                </c:pt>
                <c:pt idx="1">
                  <c:v>JSST</c:v>
                </c:pt>
                <c:pt idx="2">
                  <c:v>Asesorias</c:v>
                </c:pt>
                <c:pt idx="3">
                  <c:v>JINS</c:v>
                </c:pt>
                <c:pt idx="4">
                  <c:v>JIST</c:v>
                </c:pt>
                <c:pt idx="5">
                  <c:v>DA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DCD-4C75-9484-61DFC28269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70281112"/>
        <c:axId val="270277592"/>
      </c:barChart>
      <c:valAx>
        <c:axId val="2702775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270281112"/>
        <c:crosses val="autoZero"/>
        <c:crossBetween val="between"/>
      </c:valAx>
      <c:catAx>
        <c:axId val="2702811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02775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CASOS COVID</c:v>
                </c:pt>
              </c:strCache>
            </c:strRef>
          </c:tx>
          <c:dPt>
            <c:idx val="0"/>
            <c:bubble3D val="0"/>
            <c:spPr>
              <a:solidFill>
                <a:srgbClr val="6B80E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444-4EE9-A6EA-8DE20358B3A3}"/>
              </c:ext>
            </c:extLst>
          </c:dPt>
          <c:dPt>
            <c:idx val="1"/>
            <c:bubble3D val="0"/>
            <c:spPr>
              <a:solidFill>
                <a:srgbClr val="00D89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444-4EE9-A6EA-8DE20358B3A3}"/>
              </c:ext>
            </c:extLst>
          </c:dPt>
          <c:dPt>
            <c:idx val="2"/>
            <c:bubble3D val="0"/>
            <c:spPr>
              <a:solidFill>
                <a:srgbClr val="2F0E5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444-4EE9-A6EA-8DE20358B3A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44-4EE9-A6EA-8DE20358B3A3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444-4EE9-A6EA-8DE20358B3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2"/>
                <c:pt idx="0">
                  <c:v>familiares</c:v>
                </c:pt>
                <c:pt idx="1">
                  <c:v>usuarias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0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44-4EE9-A6EA-8DE20358B3A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0.3462</cdr:x>
      <cdr:y>0.43702</cdr:y>
    </cdr:from>
    <cdr:to>
      <cdr:x>0.6538</cdr:x>
      <cdr:y>0.58221</cdr:y>
    </cdr:to>
    <cdr:sp macro="" textlink="">
      <cdr:nvSpPr>
        <cdr:cNvPr id="2" name="CuadroTexto 10"/>
        <cdr:cNvSpPr txBox="1"/>
      </cdr:nvSpPr>
      <cdr:spPr>
        <a:xfrm xmlns:a="http://schemas.openxmlformats.org/drawingml/2006/main">
          <a:off x="2497348" y="2130730"/>
          <a:ext cx="2218904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4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48</a:t>
          </a:r>
          <a:endParaRPr lang="es-MX" sz="5400" b="1" dirty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0.3462</cdr:x>
      <cdr:y>0.43702</cdr:y>
    </cdr:from>
    <cdr:to>
      <cdr:x>0.6538</cdr:x>
      <cdr:y>0.58221</cdr:y>
    </cdr:to>
    <cdr:sp macro="" textlink="">
      <cdr:nvSpPr>
        <cdr:cNvPr id="2" name="CuadroTexto 10"/>
        <cdr:cNvSpPr txBox="1"/>
      </cdr:nvSpPr>
      <cdr:spPr>
        <a:xfrm xmlns:a="http://schemas.openxmlformats.org/drawingml/2006/main">
          <a:off x="2497357" y="2130754"/>
          <a:ext cx="2218885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4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249</a:t>
          </a:r>
          <a:endParaRPr lang="es-MX" sz="5400" b="1" dirty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0.3462</cdr:x>
      <cdr:y>0.43702</cdr:y>
    </cdr:from>
    <cdr:to>
      <cdr:x>0.6538</cdr:x>
      <cdr:y>0.58221</cdr:y>
    </cdr:to>
    <cdr:sp macro="" textlink="">
      <cdr:nvSpPr>
        <cdr:cNvPr id="2" name="CuadroTexto 10"/>
        <cdr:cNvSpPr txBox="1"/>
      </cdr:nvSpPr>
      <cdr:spPr>
        <a:xfrm xmlns:a="http://schemas.openxmlformats.org/drawingml/2006/main">
          <a:off x="2497357" y="2130754"/>
          <a:ext cx="2218885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MX" sz="4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0</a:t>
          </a:r>
          <a:endParaRPr lang="es-MX" sz="5400" b="1" dirty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EDEE3-9551-46AF-A2EE-36E8FE7C0959}" type="datetimeFigureOut">
              <a:rPr lang="es-MX" smtClean="0"/>
              <a:t>13/01/2021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64680-2181-4B78-840D-5DF5204543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7162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64680-2181-4B78-840D-5DF5204543D7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3455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13/01/2021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795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13/01/2021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77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13/01/2021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1572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13/01/2021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782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13/01/2021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0377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13/01/2021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472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13/01/2021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548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13/01/2021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249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13/01/2021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564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13/01/2021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913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7F62-C7D6-40F2-A635-AF8B1EC9E3AD}" type="datetimeFigureOut">
              <a:rPr lang="es-MX" smtClean="0"/>
              <a:t>13/01/2021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91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C7F62-C7D6-40F2-A635-AF8B1EC9E3AD}" type="datetimeFigureOut">
              <a:rPr lang="es-MX" smtClean="0"/>
              <a:t>13/01/2021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EAE90-534F-4554-BAC2-16ACDCA662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603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1960" y="2271870"/>
            <a:ext cx="2808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2F0E5D"/>
                </a:solidFill>
                <a:latin typeface="Arial Nova" panose="020B0604020202020204" pitchFamily="34" charset="0"/>
              </a:rPr>
              <a:t>DICIEMBRE</a:t>
            </a:r>
          </a:p>
        </p:txBody>
      </p:sp>
    </p:spTree>
    <p:extLst>
      <p:ext uri="{BB962C8B-B14F-4D97-AF65-F5344CB8AC3E}">
        <p14:creationId xmlns:p14="http://schemas.microsoft.com/office/powerpoint/2010/main" val="332617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76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2030002751"/>
              </p:ext>
            </p:extLst>
          </p:nvPr>
        </p:nvGraphicFramePr>
        <p:xfrm>
          <a:off x="-1477527" y="833693"/>
          <a:ext cx="7213600" cy="487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CuadroTexto 28"/>
          <p:cNvSpPr txBox="1"/>
          <p:nvPr/>
        </p:nvSpPr>
        <p:spPr>
          <a:xfrm>
            <a:off x="5417837" y="2414316"/>
            <a:ext cx="3052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</a:t>
            </a:r>
            <a:endParaRPr lang="es-MX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5417837" y="2901685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EB7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Entrevistas exploratorias</a:t>
            </a:r>
            <a:endParaRPr lang="es-MX" b="1" dirty="0">
              <a:solidFill>
                <a:srgbClr val="EB7C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5417836" y="3394821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atendidas por primera vez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5417835" y="3994678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atendidas con expediente</a:t>
            </a:r>
            <a:endParaRPr lang="es-MX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5417832" y="4659097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4472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Intervenciones</a:t>
            </a:r>
            <a:endParaRPr lang="es-MX" b="1" dirty="0">
              <a:solidFill>
                <a:srgbClr val="4472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 flipH="1">
            <a:off x="4403196" y="2414315"/>
            <a:ext cx="713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35" name="CuadroTexto 34"/>
          <p:cNvSpPr txBox="1"/>
          <p:nvPr/>
        </p:nvSpPr>
        <p:spPr>
          <a:xfrm flipH="1">
            <a:off x="4403187" y="2935209"/>
            <a:ext cx="713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EB7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6" name="CuadroTexto 35"/>
          <p:cNvSpPr txBox="1"/>
          <p:nvPr/>
        </p:nvSpPr>
        <p:spPr>
          <a:xfrm flipH="1">
            <a:off x="4403195" y="3428345"/>
            <a:ext cx="71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37" name="CuadroTexto 36"/>
          <p:cNvSpPr txBox="1"/>
          <p:nvPr/>
        </p:nvSpPr>
        <p:spPr>
          <a:xfrm flipH="1">
            <a:off x="4403194" y="4028202"/>
            <a:ext cx="71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235</a:t>
            </a:r>
          </a:p>
        </p:txBody>
      </p:sp>
      <p:sp>
        <p:nvSpPr>
          <p:cNvPr id="38" name="CuadroTexto 37"/>
          <p:cNvSpPr txBox="1"/>
          <p:nvPr/>
        </p:nvSpPr>
        <p:spPr>
          <a:xfrm flipH="1">
            <a:off x="4403193" y="4690897"/>
            <a:ext cx="71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4472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</a:t>
            </a:r>
            <a:endParaRPr lang="es-MX" sz="2800" b="1" dirty="0">
              <a:solidFill>
                <a:srgbClr val="4472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5417832" y="695194"/>
            <a:ext cx="2933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 cerrados por situación estable</a:t>
            </a:r>
            <a:endParaRPr lang="es-MX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8351175" y="633638"/>
            <a:ext cx="134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5434872" y="1081722"/>
            <a:ext cx="2933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 terminados en el área legal</a:t>
            </a:r>
            <a:endParaRPr lang="es-MX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8353701" y="1063708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s-MX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5256534" y="2472167"/>
            <a:ext cx="161299" cy="1612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Rectángulo 43"/>
          <p:cNvSpPr/>
          <p:nvPr/>
        </p:nvSpPr>
        <p:spPr>
          <a:xfrm>
            <a:off x="5256533" y="2967749"/>
            <a:ext cx="161299" cy="161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Rectángulo 44"/>
          <p:cNvSpPr/>
          <p:nvPr/>
        </p:nvSpPr>
        <p:spPr>
          <a:xfrm>
            <a:off x="5279581" y="3470269"/>
            <a:ext cx="161299" cy="1612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B050"/>
              </a:solidFill>
            </a:endParaRPr>
          </a:p>
        </p:txBody>
      </p:sp>
      <p:sp>
        <p:nvSpPr>
          <p:cNvPr id="46" name="Rectángulo 45"/>
          <p:cNvSpPr/>
          <p:nvPr/>
        </p:nvSpPr>
        <p:spPr>
          <a:xfrm>
            <a:off x="5291010" y="4079826"/>
            <a:ext cx="161299" cy="1612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B050"/>
              </a:solidFill>
            </a:endParaRPr>
          </a:p>
        </p:txBody>
      </p:sp>
      <p:sp>
        <p:nvSpPr>
          <p:cNvPr id="47" name="Rectángulo 46"/>
          <p:cNvSpPr/>
          <p:nvPr/>
        </p:nvSpPr>
        <p:spPr>
          <a:xfrm>
            <a:off x="5318917" y="4724367"/>
            <a:ext cx="161299" cy="161299"/>
          </a:xfrm>
          <a:prstGeom prst="rect">
            <a:avLst/>
          </a:prstGeom>
          <a:solidFill>
            <a:srgbClr val="447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B050"/>
              </a:solidFill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5273573" y="739145"/>
            <a:ext cx="161299" cy="1612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9" name="Rectángulo 48"/>
          <p:cNvSpPr/>
          <p:nvPr/>
        </p:nvSpPr>
        <p:spPr>
          <a:xfrm>
            <a:off x="5291009" y="1131330"/>
            <a:ext cx="161299" cy="1612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0" name="Forma libre 49"/>
          <p:cNvSpPr/>
          <p:nvPr/>
        </p:nvSpPr>
        <p:spPr>
          <a:xfrm>
            <a:off x="5116244" y="820255"/>
            <a:ext cx="217170" cy="377190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1" name="CuadroTexto 50"/>
          <p:cNvSpPr txBox="1"/>
          <p:nvPr/>
        </p:nvSpPr>
        <p:spPr>
          <a:xfrm>
            <a:off x="5432524" y="1459203"/>
            <a:ext cx="2933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Sentencias favorables</a:t>
            </a:r>
            <a:endParaRPr lang="es-MX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8351353" y="1441189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s-MX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ángulo 52"/>
          <p:cNvSpPr/>
          <p:nvPr/>
        </p:nvSpPr>
        <p:spPr>
          <a:xfrm>
            <a:off x="5288661" y="1508811"/>
            <a:ext cx="161299" cy="1612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Forma libre 53"/>
          <p:cNvSpPr/>
          <p:nvPr/>
        </p:nvSpPr>
        <p:spPr>
          <a:xfrm>
            <a:off x="5113896" y="1197736"/>
            <a:ext cx="217170" cy="377190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6384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1948791974"/>
              </p:ext>
            </p:extLst>
          </p:nvPr>
        </p:nvGraphicFramePr>
        <p:xfrm>
          <a:off x="-1226043" y="796510"/>
          <a:ext cx="7213600" cy="487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CuadroTexto 28"/>
          <p:cNvSpPr txBox="1"/>
          <p:nvPr/>
        </p:nvSpPr>
        <p:spPr>
          <a:xfrm>
            <a:off x="5319363" y="2645621"/>
            <a:ext cx="3052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víctimas</a:t>
            </a:r>
            <a:endParaRPr lang="es-MX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5319363" y="3132990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agresoras</a:t>
            </a:r>
            <a:endParaRPr lang="es-MX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4286072" y="2612096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4286063" y="3132990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s-MX" sz="28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5158060" y="2703472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Rectángulo 37"/>
          <p:cNvSpPr/>
          <p:nvPr/>
        </p:nvSpPr>
        <p:spPr>
          <a:xfrm>
            <a:off x="5158059" y="3199054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CuadroTexto 40"/>
          <p:cNvSpPr txBox="1"/>
          <p:nvPr/>
        </p:nvSpPr>
        <p:spPr>
          <a:xfrm>
            <a:off x="5969965" y="651942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Mujeres</a:t>
            </a:r>
            <a:endParaRPr lang="es-MX" sz="1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5969965" y="978288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Hombres</a:t>
            </a:r>
            <a:endParaRPr lang="es-MX" sz="1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5499735" y="657227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44" name="Forma libre 43"/>
          <p:cNvSpPr/>
          <p:nvPr/>
        </p:nvSpPr>
        <p:spPr>
          <a:xfrm>
            <a:off x="5342406" y="728540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45" name="Rectángulo 44"/>
          <p:cNvSpPr/>
          <p:nvPr/>
        </p:nvSpPr>
        <p:spPr>
          <a:xfrm>
            <a:off x="5517171" y="1017044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46" name="CuadroTexto 45"/>
          <p:cNvSpPr txBox="1"/>
          <p:nvPr/>
        </p:nvSpPr>
        <p:spPr>
          <a:xfrm>
            <a:off x="5619855" y="576162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endParaRPr lang="es-MX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5622381" y="912390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MX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5989013" y="1272964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Mujeres</a:t>
            </a:r>
            <a:endParaRPr lang="es-MX" sz="1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5989012" y="1600041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Hombres</a:t>
            </a:r>
            <a:endParaRPr lang="es-MX" sz="1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5518783" y="1278249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1" name="Forma libre 50"/>
          <p:cNvSpPr/>
          <p:nvPr/>
        </p:nvSpPr>
        <p:spPr>
          <a:xfrm>
            <a:off x="5361454" y="1349562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2" name="Rectángulo 51"/>
          <p:cNvSpPr/>
          <p:nvPr/>
        </p:nvSpPr>
        <p:spPr>
          <a:xfrm>
            <a:off x="5536219" y="1638066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3" name="CuadroTexto 52"/>
          <p:cNvSpPr txBox="1"/>
          <p:nvPr/>
        </p:nvSpPr>
        <p:spPr>
          <a:xfrm>
            <a:off x="5638903" y="1197184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5641429" y="1533412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5989013" y="1987811"/>
            <a:ext cx="15605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Adulta mayor Mujer</a:t>
            </a:r>
            <a:endParaRPr lang="es-MX" sz="1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5989012" y="2314888"/>
            <a:ext cx="17364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 mayor Hombre</a:t>
            </a:r>
            <a:endParaRPr lang="es-MX" sz="1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5518783" y="1993096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8" name="Forma libre 57"/>
          <p:cNvSpPr/>
          <p:nvPr/>
        </p:nvSpPr>
        <p:spPr>
          <a:xfrm>
            <a:off x="5361454" y="2064409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9" name="Rectángulo 58"/>
          <p:cNvSpPr/>
          <p:nvPr/>
        </p:nvSpPr>
        <p:spPr>
          <a:xfrm>
            <a:off x="5536219" y="2352913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60" name="CuadroTexto 59"/>
          <p:cNvSpPr txBox="1"/>
          <p:nvPr/>
        </p:nvSpPr>
        <p:spPr>
          <a:xfrm>
            <a:off x="5638903" y="1912031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MX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5641429" y="2248259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cto 12"/>
          <p:cNvCxnSpPr>
            <a:stCxn id="44" idx="2"/>
            <a:endCxn id="58" idx="2"/>
          </p:cNvCxnSpPr>
          <p:nvPr/>
        </p:nvCxnSpPr>
        <p:spPr>
          <a:xfrm>
            <a:off x="5342406" y="1110779"/>
            <a:ext cx="19048" cy="1335869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>
            <a:stCxn id="58" idx="2"/>
            <a:endCxn id="37" idx="2"/>
          </p:cNvCxnSpPr>
          <p:nvPr/>
        </p:nvCxnSpPr>
        <p:spPr>
          <a:xfrm flipH="1">
            <a:off x="5238710" y="2446648"/>
            <a:ext cx="122744" cy="418123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uadroTexto 70"/>
          <p:cNvSpPr txBox="1"/>
          <p:nvPr/>
        </p:nvSpPr>
        <p:spPr>
          <a:xfrm>
            <a:off x="7842405" y="2807197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Mujeres</a:t>
            </a:r>
            <a:endParaRPr lang="es-MX" sz="10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CuadroTexto 71"/>
          <p:cNvSpPr txBox="1"/>
          <p:nvPr/>
        </p:nvSpPr>
        <p:spPr>
          <a:xfrm>
            <a:off x="7842404" y="3134274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Hombres</a:t>
            </a:r>
            <a:endParaRPr lang="es-MX" sz="10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ángulo 72"/>
          <p:cNvSpPr/>
          <p:nvPr/>
        </p:nvSpPr>
        <p:spPr>
          <a:xfrm>
            <a:off x="7372175" y="2812482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74" name="Forma libre 73"/>
          <p:cNvSpPr/>
          <p:nvPr/>
        </p:nvSpPr>
        <p:spPr>
          <a:xfrm>
            <a:off x="7214846" y="2883795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75" name="Rectángulo 74"/>
          <p:cNvSpPr/>
          <p:nvPr/>
        </p:nvSpPr>
        <p:spPr>
          <a:xfrm>
            <a:off x="7389611" y="3172299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7492295" y="2731417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CuadroTexto 76"/>
          <p:cNvSpPr txBox="1"/>
          <p:nvPr/>
        </p:nvSpPr>
        <p:spPr>
          <a:xfrm>
            <a:off x="7494821" y="3067645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s-MX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CuadroTexto 77"/>
          <p:cNvSpPr txBox="1"/>
          <p:nvPr/>
        </p:nvSpPr>
        <p:spPr>
          <a:xfrm>
            <a:off x="7861453" y="3428219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Mujeres</a:t>
            </a:r>
            <a:endParaRPr lang="es-MX" sz="10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CuadroTexto 78"/>
          <p:cNvSpPr txBox="1"/>
          <p:nvPr/>
        </p:nvSpPr>
        <p:spPr>
          <a:xfrm>
            <a:off x="7861452" y="3755296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Hombres</a:t>
            </a:r>
            <a:endParaRPr lang="es-MX" sz="10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7391223" y="3433504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1" name="Forma libre 80"/>
          <p:cNvSpPr/>
          <p:nvPr/>
        </p:nvSpPr>
        <p:spPr>
          <a:xfrm>
            <a:off x="7217757" y="3504817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2" name="Rectángulo 81"/>
          <p:cNvSpPr/>
          <p:nvPr/>
        </p:nvSpPr>
        <p:spPr>
          <a:xfrm>
            <a:off x="7408659" y="3793321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3" name="CuadroTexto 82"/>
          <p:cNvSpPr txBox="1"/>
          <p:nvPr/>
        </p:nvSpPr>
        <p:spPr>
          <a:xfrm>
            <a:off x="7511343" y="3352439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CuadroTexto 83"/>
          <p:cNvSpPr txBox="1"/>
          <p:nvPr/>
        </p:nvSpPr>
        <p:spPr>
          <a:xfrm>
            <a:off x="7513869" y="3688667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CuadroTexto 84"/>
          <p:cNvSpPr txBox="1"/>
          <p:nvPr/>
        </p:nvSpPr>
        <p:spPr>
          <a:xfrm>
            <a:off x="7861453" y="4143066"/>
            <a:ext cx="15605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Adulta mayor Mujer</a:t>
            </a:r>
            <a:endParaRPr lang="es-MX" sz="10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CuadroTexto 85"/>
          <p:cNvSpPr txBox="1"/>
          <p:nvPr/>
        </p:nvSpPr>
        <p:spPr>
          <a:xfrm>
            <a:off x="7861452" y="4470143"/>
            <a:ext cx="17364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 mayor Hombre</a:t>
            </a:r>
            <a:endParaRPr lang="es-MX" sz="10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ángulo 86"/>
          <p:cNvSpPr/>
          <p:nvPr/>
        </p:nvSpPr>
        <p:spPr>
          <a:xfrm>
            <a:off x="7391223" y="4148351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8" name="Forma libre 87"/>
          <p:cNvSpPr/>
          <p:nvPr/>
        </p:nvSpPr>
        <p:spPr>
          <a:xfrm>
            <a:off x="7233894" y="4219664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9" name="Rectángulo 88"/>
          <p:cNvSpPr/>
          <p:nvPr/>
        </p:nvSpPr>
        <p:spPr>
          <a:xfrm>
            <a:off x="7408659" y="4508168"/>
            <a:ext cx="161299" cy="1612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90" name="CuadroTexto 89"/>
          <p:cNvSpPr txBox="1"/>
          <p:nvPr/>
        </p:nvSpPr>
        <p:spPr>
          <a:xfrm>
            <a:off x="7511343" y="4067286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1" name="Conector recto 90"/>
          <p:cNvCxnSpPr>
            <a:stCxn id="74" idx="2"/>
            <a:endCxn id="88" idx="2"/>
          </p:cNvCxnSpPr>
          <p:nvPr/>
        </p:nvCxnSpPr>
        <p:spPr>
          <a:xfrm>
            <a:off x="7214846" y="3266034"/>
            <a:ext cx="19048" cy="1335869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uadroTexto 91"/>
          <p:cNvSpPr txBox="1"/>
          <p:nvPr/>
        </p:nvSpPr>
        <p:spPr>
          <a:xfrm>
            <a:off x="7513783" y="4430294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Conector recto 93"/>
          <p:cNvCxnSpPr>
            <a:stCxn id="38" idx="3"/>
          </p:cNvCxnSpPr>
          <p:nvPr/>
        </p:nvCxnSpPr>
        <p:spPr>
          <a:xfrm>
            <a:off x="5319358" y="3279704"/>
            <a:ext cx="259266" cy="213837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95"/>
          <p:cNvCxnSpPr/>
          <p:nvPr/>
        </p:nvCxnSpPr>
        <p:spPr>
          <a:xfrm>
            <a:off x="5578624" y="3490264"/>
            <a:ext cx="1664361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98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1755928014"/>
              </p:ext>
            </p:extLst>
          </p:nvPr>
        </p:nvGraphicFramePr>
        <p:xfrm>
          <a:off x="-1117600" y="598516"/>
          <a:ext cx="7213600" cy="487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928629" y="966291"/>
            <a:ext cx="3052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Cónyuge Hombre-Mujer </a:t>
            </a:r>
            <a:endParaRPr lang="es-MX" sz="2000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907961" y="1290014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099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Unión libre Hombre-Mujer</a:t>
            </a:r>
            <a:endParaRPr lang="es-MX" sz="2000" b="1" dirty="0">
              <a:solidFill>
                <a:srgbClr val="0997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938657" y="1681956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 Unión libre Hombre – Mujer </a:t>
            </a:r>
            <a:endParaRPr lang="es-MX"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213351" y="884701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s-MX" sz="3200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165944" y="1240137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99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MX" sz="3200" b="1" dirty="0">
              <a:solidFill>
                <a:srgbClr val="0997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165944" y="1646876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s-MX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764822" y="1026833"/>
            <a:ext cx="161299" cy="1612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6" name="Rectángulo 15"/>
          <p:cNvSpPr/>
          <p:nvPr/>
        </p:nvSpPr>
        <p:spPr>
          <a:xfrm>
            <a:off x="5764822" y="1358016"/>
            <a:ext cx="161299" cy="161299"/>
          </a:xfrm>
          <a:prstGeom prst="rect">
            <a:avLst/>
          </a:prstGeom>
          <a:solidFill>
            <a:srgbClr val="099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5783533" y="1734077"/>
            <a:ext cx="161299" cy="1612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5938657" y="2267961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novio - novia</a:t>
            </a:r>
            <a:endParaRPr lang="es-MX" sz="2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5153789" y="2243571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MX" sz="32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5784731" y="2335963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70F4241A-9A19-478D-92C1-891BD0C2BD6E}"/>
              </a:ext>
            </a:extLst>
          </p:cNvPr>
          <p:cNvSpPr txBox="1"/>
          <p:nvPr/>
        </p:nvSpPr>
        <p:spPr>
          <a:xfrm>
            <a:off x="5938657" y="2940019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Hijo - Madre</a:t>
            </a:r>
            <a:endParaRPr lang="es-MX"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0DC861FC-7F47-4E59-9376-D147805E02C8}"/>
              </a:ext>
            </a:extLst>
          </p:cNvPr>
          <p:cNvSpPr/>
          <p:nvPr/>
        </p:nvSpPr>
        <p:spPr>
          <a:xfrm>
            <a:off x="5801051" y="3000509"/>
            <a:ext cx="161299" cy="1612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D213B0E3-C905-4348-A8AF-61A34DD2C860}"/>
              </a:ext>
            </a:extLst>
          </p:cNvPr>
          <p:cNvSpPr txBox="1"/>
          <p:nvPr/>
        </p:nvSpPr>
        <p:spPr>
          <a:xfrm>
            <a:off x="5162594" y="2883269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498164B6-BDEB-4C7C-9691-EC4341AC05D7}"/>
              </a:ext>
            </a:extLst>
          </p:cNvPr>
          <p:cNvSpPr txBox="1"/>
          <p:nvPr/>
        </p:nvSpPr>
        <p:spPr>
          <a:xfrm>
            <a:off x="5938657" y="3576081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Madre - Hijo</a:t>
            </a:r>
            <a:endParaRPr lang="es-MX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40E262E4-FA63-43A0-A439-A00C17D46745}"/>
              </a:ext>
            </a:extLst>
          </p:cNvPr>
          <p:cNvSpPr/>
          <p:nvPr/>
        </p:nvSpPr>
        <p:spPr>
          <a:xfrm>
            <a:off x="5801051" y="3649319"/>
            <a:ext cx="161299" cy="1612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95419F9B-1F04-4720-8A9B-E4F115B0A450}"/>
              </a:ext>
            </a:extLst>
          </p:cNvPr>
          <p:cNvSpPr txBox="1"/>
          <p:nvPr/>
        </p:nvSpPr>
        <p:spPr>
          <a:xfrm>
            <a:off x="5213351" y="3538989"/>
            <a:ext cx="506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583FAD2-F006-475A-B8A9-483C4992C1A6}"/>
              </a:ext>
            </a:extLst>
          </p:cNvPr>
          <p:cNvSpPr txBox="1"/>
          <p:nvPr/>
        </p:nvSpPr>
        <p:spPr>
          <a:xfrm>
            <a:off x="5938657" y="1985831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Novio - novia</a:t>
            </a:r>
            <a:endParaRPr lang="es-MX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4AEB979-34DA-4EB0-9D17-116650A3569F}"/>
              </a:ext>
            </a:extLst>
          </p:cNvPr>
          <p:cNvSpPr/>
          <p:nvPr/>
        </p:nvSpPr>
        <p:spPr>
          <a:xfrm>
            <a:off x="5764822" y="2000483"/>
            <a:ext cx="161299" cy="1612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50800" dir="5400000" algn="ctr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01E3271-BFFF-4F6A-8CDA-609CF390E357}"/>
              </a:ext>
            </a:extLst>
          </p:cNvPr>
          <p:cNvSpPr txBox="1"/>
          <p:nvPr/>
        </p:nvSpPr>
        <p:spPr>
          <a:xfrm>
            <a:off x="5145612" y="1953577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E5228A7-CB5E-4FD1-AA6B-9EBA8FDB12D4}"/>
              </a:ext>
            </a:extLst>
          </p:cNvPr>
          <p:cNvSpPr txBox="1"/>
          <p:nvPr/>
        </p:nvSpPr>
        <p:spPr>
          <a:xfrm>
            <a:off x="5938657" y="2591008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Hija - Padre</a:t>
            </a:r>
            <a:endParaRPr lang="es-MX" sz="20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49ECD35E-49EC-43BC-8D12-E0923A7572A6}"/>
              </a:ext>
            </a:extLst>
          </p:cNvPr>
          <p:cNvSpPr/>
          <p:nvPr/>
        </p:nvSpPr>
        <p:spPr>
          <a:xfrm>
            <a:off x="5784731" y="2657977"/>
            <a:ext cx="161299" cy="161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chemeClr val="accent6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84290D3-1D6D-49F6-B5C8-D56551001654}"/>
              </a:ext>
            </a:extLst>
          </p:cNvPr>
          <p:cNvSpPr txBox="1"/>
          <p:nvPr/>
        </p:nvSpPr>
        <p:spPr>
          <a:xfrm>
            <a:off x="5171499" y="2562801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DF8107F-803B-4CBD-AEAC-2094A65052EA}"/>
              </a:ext>
            </a:extLst>
          </p:cNvPr>
          <p:cNvSpPr txBox="1"/>
          <p:nvPr/>
        </p:nvSpPr>
        <p:spPr>
          <a:xfrm>
            <a:off x="5946030" y="3247796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Padre - Hija</a:t>
            </a:r>
            <a:endParaRPr lang="es-MX" sz="20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3B187749-48BB-418A-8D10-B771979D6A7B}"/>
              </a:ext>
            </a:extLst>
          </p:cNvPr>
          <p:cNvSpPr/>
          <p:nvPr/>
        </p:nvSpPr>
        <p:spPr>
          <a:xfrm>
            <a:off x="5801051" y="3323879"/>
            <a:ext cx="161299" cy="161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chemeClr val="accent6"/>
              </a:solidFill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CD357B7-4657-48DA-BF2D-A04CF97FD606}"/>
              </a:ext>
            </a:extLst>
          </p:cNvPr>
          <p:cNvSpPr txBox="1"/>
          <p:nvPr/>
        </p:nvSpPr>
        <p:spPr>
          <a:xfrm>
            <a:off x="5178269" y="3199435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A8B8D410-36CE-4E26-99B7-76BCB0863AC5}"/>
              </a:ext>
            </a:extLst>
          </p:cNvPr>
          <p:cNvSpPr txBox="1"/>
          <p:nvPr/>
        </p:nvSpPr>
        <p:spPr>
          <a:xfrm>
            <a:off x="5938657" y="3866021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Madre - Hija</a:t>
            </a:r>
            <a:endParaRPr lang="es-MX" sz="20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BA0955EB-F5A7-4FC5-AA54-8D805DC8E3A2}"/>
              </a:ext>
            </a:extLst>
          </p:cNvPr>
          <p:cNvSpPr/>
          <p:nvPr/>
        </p:nvSpPr>
        <p:spPr>
          <a:xfrm>
            <a:off x="5801051" y="3967349"/>
            <a:ext cx="161299" cy="1612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26A6ED88-7DFD-40C7-ABDD-59B9C882618C}"/>
              </a:ext>
            </a:extLst>
          </p:cNvPr>
          <p:cNvSpPr txBox="1"/>
          <p:nvPr/>
        </p:nvSpPr>
        <p:spPr>
          <a:xfrm>
            <a:off x="5225676" y="3857740"/>
            <a:ext cx="506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MX" sz="32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104BF571-0DB3-4647-87D2-13FADB6E7D6F}"/>
              </a:ext>
            </a:extLst>
          </p:cNvPr>
          <p:cNvSpPr txBox="1"/>
          <p:nvPr/>
        </p:nvSpPr>
        <p:spPr>
          <a:xfrm>
            <a:off x="5962350" y="4161572"/>
            <a:ext cx="3052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Hermano - Hermana</a:t>
            </a:r>
            <a:endParaRPr lang="es-MX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D09977D9-3460-407C-BD75-986C41EB34FD}"/>
              </a:ext>
            </a:extLst>
          </p:cNvPr>
          <p:cNvSpPr/>
          <p:nvPr/>
        </p:nvSpPr>
        <p:spPr>
          <a:xfrm>
            <a:off x="5801051" y="4227631"/>
            <a:ext cx="161299" cy="1612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8B617EE9-FECF-46E1-867A-E2289051DCA6}"/>
              </a:ext>
            </a:extLst>
          </p:cNvPr>
          <p:cNvSpPr txBox="1"/>
          <p:nvPr/>
        </p:nvSpPr>
        <p:spPr>
          <a:xfrm>
            <a:off x="5187612" y="4147117"/>
            <a:ext cx="553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32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0B39CCE5-D23F-49C1-9978-89287ECA5DDB}"/>
              </a:ext>
            </a:extLst>
          </p:cNvPr>
          <p:cNvSpPr txBox="1"/>
          <p:nvPr/>
        </p:nvSpPr>
        <p:spPr>
          <a:xfrm>
            <a:off x="5962350" y="4439286"/>
            <a:ext cx="3052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endParaRPr lang="es-MX" sz="20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00320CB7-FF25-4F61-A3A9-E92E71B6E706}"/>
              </a:ext>
            </a:extLst>
          </p:cNvPr>
          <p:cNvSpPr/>
          <p:nvPr/>
        </p:nvSpPr>
        <p:spPr>
          <a:xfrm>
            <a:off x="5805550" y="4493119"/>
            <a:ext cx="161299" cy="1612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A33D2F2F-9350-4B70-B8C9-A77CE3D80501}"/>
              </a:ext>
            </a:extLst>
          </p:cNvPr>
          <p:cNvSpPr txBox="1"/>
          <p:nvPr/>
        </p:nvSpPr>
        <p:spPr>
          <a:xfrm>
            <a:off x="5258250" y="4414055"/>
            <a:ext cx="506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MX" sz="32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37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72441" y="2904911"/>
            <a:ext cx="305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Violencia Patrimonial</a:t>
            </a:r>
            <a:endParaRPr lang="es-MX" sz="2800" b="1" dirty="0">
              <a:solidFill>
                <a:srgbClr val="FF7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23318" y="2904911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FF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s-MX" sz="3200" b="1" dirty="0">
              <a:solidFill>
                <a:srgbClr val="FF7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911142" y="3019251"/>
            <a:ext cx="161299" cy="161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FF72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072441" y="1950258"/>
            <a:ext cx="305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Violencia Económica</a:t>
            </a:r>
            <a:endParaRPr lang="es-MX" sz="28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23318" y="1950258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es-MX" sz="32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911142" y="2064598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95085D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072441" y="4898502"/>
            <a:ext cx="305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99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Violencia Sexual</a:t>
            </a:r>
            <a:endParaRPr lang="es-MX" sz="2800" b="1" dirty="0">
              <a:solidFill>
                <a:srgbClr val="0997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223318" y="4898502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99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s-MX" sz="3200" b="1" dirty="0">
              <a:solidFill>
                <a:srgbClr val="0997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911142" y="5012842"/>
            <a:ext cx="161299" cy="161299"/>
          </a:xfrm>
          <a:prstGeom prst="rect">
            <a:avLst/>
          </a:prstGeom>
          <a:solidFill>
            <a:srgbClr val="099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072441" y="4015630"/>
            <a:ext cx="305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0F6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Violencia Física</a:t>
            </a:r>
            <a:endParaRPr lang="es-MX" sz="2800" b="1" dirty="0">
              <a:solidFill>
                <a:srgbClr val="0F6D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223318" y="4015630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F6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s-MX" sz="3200" b="1" dirty="0">
              <a:solidFill>
                <a:srgbClr val="0F6D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911142" y="4129970"/>
            <a:ext cx="161299" cy="161299"/>
          </a:xfrm>
          <a:prstGeom prst="rect">
            <a:avLst/>
          </a:prstGeom>
          <a:solidFill>
            <a:srgbClr val="0F6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072441" y="947221"/>
            <a:ext cx="305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342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Violencia Psicológica</a:t>
            </a:r>
            <a:endParaRPr lang="es-MX" sz="2800" b="1" dirty="0">
              <a:solidFill>
                <a:srgbClr val="342B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223318" y="947221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342B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1911142" y="1061561"/>
            <a:ext cx="161299" cy="161299"/>
          </a:xfrm>
          <a:prstGeom prst="rect">
            <a:avLst/>
          </a:prstGeom>
          <a:solidFill>
            <a:srgbClr val="342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4180109749"/>
              </p:ext>
            </p:extLst>
          </p:nvPr>
        </p:nvGraphicFramePr>
        <p:xfrm>
          <a:off x="4978400" y="478882"/>
          <a:ext cx="7213600" cy="526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9421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3702588170"/>
              </p:ext>
            </p:extLst>
          </p:nvPr>
        </p:nvGraphicFramePr>
        <p:xfrm>
          <a:off x="-1176044" y="796510"/>
          <a:ext cx="7213600" cy="487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CuadroTexto 28"/>
          <p:cNvSpPr txBox="1"/>
          <p:nvPr/>
        </p:nvSpPr>
        <p:spPr>
          <a:xfrm>
            <a:off x="5319363" y="2645621"/>
            <a:ext cx="3052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víctimas</a:t>
            </a:r>
            <a:endParaRPr lang="es-MX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5319363" y="3171090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agresoras</a:t>
            </a:r>
            <a:endParaRPr lang="es-MX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5319362" y="3626126"/>
            <a:ext cx="3052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rgbClr val="2F0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Otras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4211664" y="2612096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214</a:t>
            </a:r>
            <a:endParaRPr lang="es-MX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4195812" y="3132990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4230712" y="3626126"/>
            <a:ext cx="13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2F0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5158060" y="2703472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Rectángulo 37"/>
          <p:cNvSpPr/>
          <p:nvPr/>
        </p:nvSpPr>
        <p:spPr>
          <a:xfrm>
            <a:off x="5158059" y="3237154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Rectángulo 38"/>
          <p:cNvSpPr/>
          <p:nvPr/>
        </p:nvSpPr>
        <p:spPr>
          <a:xfrm>
            <a:off x="5181107" y="3701574"/>
            <a:ext cx="161299" cy="161299"/>
          </a:xfrm>
          <a:prstGeom prst="rect">
            <a:avLst/>
          </a:prstGeom>
          <a:solidFill>
            <a:srgbClr val="2F0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00B050"/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6081228" y="651942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Mujeres</a:t>
            </a:r>
            <a:endParaRPr lang="es-MX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6081227" y="979019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Hombres</a:t>
            </a:r>
            <a:endParaRPr lang="es-MX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5499735" y="657227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44" name="Forma libre 43"/>
          <p:cNvSpPr/>
          <p:nvPr/>
        </p:nvSpPr>
        <p:spPr>
          <a:xfrm>
            <a:off x="5342406" y="728540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45" name="Rectángulo 44"/>
          <p:cNvSpPr/>
          <p:nvPr/>
        </p:nvSpPr>
        <p:spPr>
          <a:xfrm>
            <a:off x="5517171" y="1017044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0070C0"/>
              </a:solidFill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5619855" y="576162"/>
            <a:ext cx="542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endParaRPr lang="es-MX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5622381" y="912390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6100276" y="1272964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Mujeres</a:t>
            </a:r>
            <a:endParaRPr lang="es-MX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6100275" y="1600041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Hombres</a:t>
            </a:r>
            <a:endParaRPr lang="es-MX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5518783" y="1278249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0070C0"/>
              </a:solidFill>
            </a:endParaRPr>
          </a:p>
        </p:txBody>
      </p:sp>
      <p:sp>
        <p:nvSpPr>
          <p:cNvPr id="51" name="Forma libre 50"/>
          <p:cNvSpPr/>
          <p:nvPr/>
        </p:nvSpPr>
        <p:spPr>
          <a:xfrm>
            <a:off x="5361454" y="1349562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2" name="Rectángulo 51"/>
          <p:cNvSpPr/>
          <p:nvPr/>
        </p:nvSpPr>
        <p:spPr>
          <a:xfrm>
            <a:off x="5536219" y="1638066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0070C0"/>
              </a:solidFill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5638903" y="1197184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5641429" y="1533412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6100276" y="1987811"/>
            <a:ext cx="15605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Adulta mayor Mujer</a:t>
            </a:r>
            <a:endParaRPr lang="es-MX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6100275" y="2314888"/>
            <a:ext cx="17364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 mayor Hombre</a:t>
            </a:r>
            <a:endParaRPr lang="es-MX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5518783" y="1993096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0070C0"/>
              </a:solidFill>
            </a:endParaRPr>
          </a:p>
        </p:txBody>
      </p:sp>
      <p:sp>
        <p:nvSpPr>
          <p:cNvPr id="58" name="Forma libre 57"/>
          <p:cNvSpPr/>
          <p:nvPr/>
        </p:nvSpPr>
        <p:spPr>
          <a:xfrm>
            <a:off x="5361454" y="2064409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59" name="Rectángulo 58"/>
          <p:cNvSpPr/>
          <p:nvPr/>
        </p:nvSpPr>
        <p:spPr>
          <a:xfrm>
            <a:off x="5536219" y="2352913"/>
            <a:ext cx="161299" cy="161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0070C0"/>
              </a:solidFill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5638903" y="1912031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5641429" y="2248259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cto 12"/>
          <p:cNvCxnSpPr>
            <a:stCxn id="44" idx="2"/>
            <a:endCxn id="58" idx="2"/>
          </p:cNvCxnSpPr>
          <p:nvPr/>
        </p:nvCxnSpPr>
        <p:spPr>
          <a:xfrm>
            <a:off x="5342406" y="1110779"/>
            <a:ext cx="19048" cy="133586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>
            <a:stCxn id="58" idx="2"/>
            <a:endCxn id="37" idx="2"/>
          </p:cNvCxnSpPr>
          <p:nvPr/>
        </p:nvCxnSpPr>
        <p:spPr>
          <a:xfrm flipH="1">
            <a:off x="5238710" y="2446648"/>
            <a:ext cx="122744" cy="41812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uadroTexto 70"/>
          <p:cNvSpPr txBox="1"/>
          <p:nvPr/>
        </p:nvSpPr>
        <p:spPr>
          <a:xfrm>
            <a:off x="9013024" y="270109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Mujeres</a:t>
            </a:r>
            <a:endParaRPr lang="es-MX" sz="10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CuadroTexto 71"/>
          <p:cNvSpPr txBox="1"/>
          <p:nvPr/>
        </p:nvSpPr>
        <p:spPr>
          <a:xfrm>
            <a:off x="9013023" y="597186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Hombres</a:t>
            </a:r>
            <a:endParaRPr lang="es-MX" sz="10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ángulo 72"/>
          <p:cNvSpPr/>
          <p:nvPr/>
        </p:nvSpPr>
        <p:spPr>
          <a:xfrm>
            <a:off x="8542794" y="275394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74" name="Forma libre 73"/>
          <p:cNvSpPr/>
          <p:nvPr/>
        </p:nvSpPr>
        <p:spPr>
          <a:xfrm>
            <a:off x="8385465" y="346707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950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75" name="Rectángulo 74"/>
          <p:cNvSpPr/>
          <p:nvPr/>
        </p:nvSpPr>
        <p:spPr>
          <a:xfrm>
            <a:off x="8560230" y="635211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8662914" y="194329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MX" sz="24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CuadroTexto 76"/>
          <p:cNvSpPr txBox="1"/>
          <p:nvPr/>
        </p:nvSpPr>
        <p:spPr>
          <a:xfrm>
            <a:off x="8557704" y="530557"/>
            <a:ext cx="569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s-MX" sz="24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CuadroTexto 77"/>
          <p:cNvSpPr txBox="1"/>
          <p:nvPr/>
        </p:nvSpPr>
        <p:spPr>
          <a:xfrm>
            <a:off x="9032072" y="891131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Mujeres</a:t>
            </a:r>
            <a:endParaRPr lang="es-MX" sz="10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CuadroTexto 78"/>
          <p:cNvSpPr txBox="1"/>
          <p:nvPr/>
        </p:nvSpPr>
        <p:spPr>
          <a:xfrm>
            <a:off x="9032071" y="1218208"/>
            <a:ext cx="10454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NNA Hombres</a:t>
            </a:r>
            <a:endParaRPr lang="es-MX" sz="10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8561842" y="896416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1" name="Forma libre 80"/>
          <p:cNvSpPr/>
          <p:nvPr/>
        </p:nvSpPr>
        <p:spPr>
          <a:xfrm>
            <a:off x="8388376" y="967729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950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2" name="Rectángulo 81"/>
          <p:cNvSpPr/>
          <p:nvPr/>
        </p:nvSpPr>
        <p:spPr>
          <a:xfrm>
            <a:off x="8579278" y="1256233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3" name="CuadroTexto 82"/>
          <p:cNvSpPr txBox="1"/>
          <p:nvPr/>
        </p:nvSpPr>
        <p:spPr>
          <a:xfrm>
            <a:off x="8681962" y="815351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CuadroTexto 83"/>
          <p:cNvSpPr txBox="1"/>
          <p:nvPr/>
        </p:nvSpPr>
        <p:spPr>
          <a:xfrm>
            <a:off x="8684488" y="1151579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ángulo 86"/>
          <p:cNvSpPr/>
          <p:nvPr/>
        </p:nvSpPr>
        <p:spPr>
          <a:xfrm>
            <a:off x="8561842" y="1611263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8" name="Forma libre 87"/>
          <p:cNvSpPr/>
          <p:nvPr/>
        </p:nvSpPr>
        <p:spPr>
          <a:xfrm>
            <a:off x="8404513" y="1682576"/>
            <a:ext cx="217170" cy="382239"/>
          </a:xfrm>
          <a:custGeom>
            <a:avLst/>
            <a:gdLst>
              <a:gd name="connsiteX0" fmla="*/ 160020 w 217170"/>
              <a:gd name="connsiteY0" fmla="*/ 377190 h 377190"/>
              <a:gd name="connsiteX1" fmla="*/ 160020 w 217170"/>
              <a:gd name="connsiteY1" fmla="*/ 377190 h 377190"/>
              <a:gd name="connsiteX2" fmla="*/ 0 w 217170"/>
              <a:gd name="connsiteY2" fmla="*/ 377190 h 377190"/>
              <a:gd name="connsiteX3" fmla="*/ 0 w 217170"/>
              <a:gd name="connsiteY3" fmla="*/ 0 h 377190"/>
              <a:gd name="connsiteX4" fmla="*/ 217170 w 217170"/>
              <a:gd name="connsiteY4" fmla="*/ 0 h 37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" h="377190">
                <a:moveTo>
                  <a:pt x="160020" y="377190"/>
                </a:moveTo>
                <a:lnTo>
                  <a:pt x="160020" y="377190"/>
                </a:lnTo>
                <a:lnTo>
                  <a:pt x="0" y="377190"/>
                </a:lnTo>
                <a:lnTo>
                  <a:pt x="0" y="0"/>
                </a:lnTo>
                <a:lnTo>
                  <a:pt x="217170" y="0"/>
                </a:lnTo>
              </a:path>
            </a:pathLst>
          </a:custGeom>
          <a:noFill/>
          <a:ln w="28575">
            <a:solidFill>
              <a:srgbClr val="950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89" name="Rectángulo 88"/>
          <p:cNvSpPr/>
          <p:nvPr/>
        </p:nvSpPr>
        <p:spPr>
          <a:xfrm>
            <a:off x="8579278" y="1971080"/>
            <a:ext cx="161299" cy="161299"/>
          </a:xfrm>
          <a:prstGeom prst="rect">
            <a:avLst/>
          </a:prstGeom>
          <a:solidFill>
            <a:srgbClr val="950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>
              <a:solidFill>
                <a:srgbClr val="FF3300"/>
              </a:solidFill>
            </a:endParaRPr>
          </a:p>
        </p:txBody>
      </p:sp>
      <p:sp>
        <p:nvSpPr>
          <p:cNvPr id="90" name="CuadroTexto 89"/>
          <p:cNvSpPr txBox="1"/>
          <p:nvPr/>
        </p:nvSpPr>
        <p:spPr>
          <a:xfrm>
            <a:off x="8681962" y="1530198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1" name="Conector recto 90"/>
          <p:cNvCxnSpPr>
            <a:stCxn id="74" idx="2"/>
            <a:endCxn id="88" idx="2"/>
          </p:cNvCxnSpPr>
          <p:nvPr/>
        </p:nvCxnSpPr>
        <p:spPr>
          <a:xfrm>
            <a:off x="8385465" y="728946"/>
            <a:ext cx="19048" cy="1335869"/>
          </a:xfrm>
          <a:prstGeom prst="line">
            <a:avLst/>
          </a:prstGeom>
          <a:ln w="28575">
            <a:solidFill>
              <a:srgbClr val="950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uadroTexto 91"/>
          <p:cNvSpPr txBox="1"/>
          <p:nvPr/>
        </p:nvSpPr>
        <p:spPr>
          <a:xfrm>
            <a:off x="8684402" y="1893206"/>
            <a:ext cx="46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24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9032071" y="1611263"/>
            <a:ext cx="15605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Adulta mayor Mujer</a:t>
            </a:r>
            <a:endParaRPr lang="es-MX" sz="10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9032070" y="1938340"/>
            <a:ext cx="17364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>
                <a:solidFill>
                  <a:srgbClr val="9508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Adulto mayor Hombre</a:t>
            </a:r>
            <a:endParaRPr lang="es-MX" sz="1000" b="1" dirty="0">
              <a:solidFill>
                <a:srgbClr val="9508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cto 2"/>
          <p:cNvCxnSpPr>
            <a:stCxn id="38" idx="0"/>
          </p:cNvCxnSpPr>
          <p:nvPr/>
        </p:nvCxnSpPr>
        <p:spPr>
          <a:xfrm flipV="1">
            <a:off x="5238709" y="2981428"/>
            <a:ext cx="422325" cy="255726"/>
          </a:xfrm>
          <a:prstGeom prst="line">
            <a:avLst/>
          </a:prstGeom>
          <a:ln w="28575">
            <a:solidFill>
              <a:srgbClr val="950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/>
          <p:cNvCxnSpPr/>
          <p:nvPr/>
        </p:nvCxnSpPr>
        <p:spPr>
          <a:xfrm>
            <a:off x="5641429" y="2995449"/>
            <a:ext cx="1879511" cy="0"/>
          </a:xfrm>
          <a:prstGeom prst="line">
            <a:avLst/>
          </a:prstGeom>
          <a:ln w="28575">
            <a:solidFill>
              <a:srgbClr val="950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>
            <a:endCxn id="88" idx="2"/>
          </p:cNvCxnSpPr>
          <p:nvPr/>
        </p:nvCxnSpPr>
        <p:spPr>
          <a:xfrm flipV="1">
            <a:off x="7532370" y="2064815"/>
            <a:ext cx="872143" cy="916613"/>
          </a:xfrm>
          <a:prstGeom prst="line">
            <a:avLst/>
          </a:prstGeom>
          <a:ln w="28575">
            <a:solidFill>
              <a:srgbClr val="950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746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804930781"/>
              </p:ext>
            </p:extLst>
          </p:nvPr>
        </p:nvGraphicFramePr>
        <p:xfrm>
          <a:off x="-779389" y="798272"/>
          <a:ext cx="7213600" cy="487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830489" y="373836"/>
            <a:ext cx="3052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Seguimientos de caso</a:t>
            </a:r>
            <a:endParaRPr lang="es-MX" sz="2000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830489" y="861205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EB7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Visitas colaterales</a:t>
            </a:r>
            <a:endParaRPr lang="es-MX" sz="2000" b="1" dirty="0">
              <a:solidFill>
                <a:srgbClr val="EB7C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830488" y="1354341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Acompañamientos [traslados]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830487" y="1954198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Requerimientos de NNA</a:t>
            </a:r>
            <a:endParaRPr lang="es-MX" sz="2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887636" y="2626038"/>
            <a:ext cx="305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Pensiones depositadas en UAVI</a:t>
            </a:r>
            <a:endParaRPr lang="es-MX" sz="2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289195" y="340311"/>
            <a:ext cx="134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endParaRPr lang="es-MX" sz="3200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289186" y="861205"/>
            <a:ext cx="134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EB7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s-MX" sz="3200" b="1" dirty="0">
              <a:solidFill>
                <a:srgbClr val="EB7C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289194" y="1354341"/>
            <a:ext cx="134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s-MX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289193" y="1954198"/>
            <a:ext cx="134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32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289192" y="2591748"/>
            <a:ext cx="1347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s-MX" sz="32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669186" y="431687"/>
            <a:ext cx="161299" cy="1612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4" name="Rectángulo 13"/>
          <p:cNvSpPr/>
          <p:nvPr/>
        </p:nvSpPr>
        <p:spPr>
          <a:xfrm>
            <a:off x="5669185" y="927269"/>
            <a:ext cx="161299" cy="161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5" name="Rectángulo 14"/>
          <p:cNvSpPr/>
          <p:nvPr/>
        </p:nvSpPr>
        <p:spPr>
          <a:xfrm>
            <a:off x="5692233" y="1429789"/>
            <a:ext cx="161299" cy="1612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703662" y="2039346"/>
            <a:ext cx="161299" cy="1612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5731569" y="2683887"/>
            <a:ext cx="161299" cy="16129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84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868330" y="851522"/>
            <a:ext cx="3962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Desahogo de audiencias</a:t>
            </a:r>
            <a:endParaRPr lang="es-MX" sz="2000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019207" y="835617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5A99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MX" sz="3200" b="1" dirty="0">
              <a:solidFill>
                <a:srgbClr val="5A99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707031" y="923658"/>
            <a:ext cx="161299" cy="161299"/>
          </a:xfrm>
          <a:prstGeom prst="rect">
            <a:avLst/>
          </a:prstGeom>
          <a:solidFill>
            <a:srgbClr val="5A9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868330" y="1736677"/>
            <a:ext cx="3962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2E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Juicios iniciados del sistema tradicional</a:t>
            </a:r>
            <a:endParaRPr lang="es-MX" sz="2000" b="1" dirty="0">
              <a:solidFill>
                <a:srgbClr val="2E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019207" y="1694473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2E2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s-MX" sz="3200" b="1" dirty="0">
              <a:solidFill>
                <a:srgbClr val="2E26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707031" y="1808813"/>
            <a:ext cx="161299" cy="161299"/>
          </a:xfrm>
          <a:prstGeom prst="rect">
            <a:avLst/>
          </a:prstGeom>
          <a:solidFill>
            <a:srgbClr val="2E2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95085D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868330" y="2598276"/>
            <a:ext cx="3962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9308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Juicios iniciados del nuevo sistema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019207" y="2556072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9308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s-MX" sz="3200" b="1" dirty="0">
              <a:solidFill>
                <a:srgbClr val="9308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707031" y="2670412"/>
            <a:ext cx="161299" cy="161299"/>
          </a:xfrm>
          <a:prstGeom prst="rect">
            <a:avLst/>
          </a:prstGeom>
          <a:solidFill>
            <a:srgbClr val="930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868330" y="3452464"/>
            <a:ext cx="3962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FF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Asesorías </a:t>
            </a:r>
            <a:endParaRPr lang="es-MX" sz="2000" b="1" dirty="0">
              <a:solidFill>
                <a:srgbClr val="FF7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019207" y="3410260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FF7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endParaRPr lang="es-MX" sz="3200" b="1" dirty="0">
              <a:solidFill>
                <a:srgbClr val="FF72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707031" y="3524600"/>
            <a:ext cx="161299" cy="161299"/>
          </a:xfrm>
          <a:prstGeom prst="rect">
            <a:avLst/>
          </a:prstGeom>
          <a:solidFill>
            <a:srgbClr val="FF7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868331" y="5121037"/>
            <a:ext cx="2921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89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Juicios de seguimiento del nuevo sistema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019207" y="5078833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897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270</a:t>
            </a:r>
            <a:endParaRPr lang="es-MX" sz="3200" b="1" dirty="0">
              <a:solidFill>
                <a:srgbClr val="0897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707031" y="5193173"/>
            <a:ext cx="161299" cy="161299"/>
          </a:xfrm>
          <a:prstGeom prst="rect">
            <a:avLst/>
          </a:prstGeom>
          <a:solidFill>
            <a:srgbClr val="089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2803033048"/>
              </p:ext>
            </p:extLst>
          </p:nvPr>
        </p:nvGraphicFramePr>
        <p:xfrm>
          <a:off x="147357" y="551578"/>
          <a:ext cx="6867527" cy="526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CuadroTexto 17"/>
          <p:cNvSpPr txBox="1"/>
          <p:nvPr/>
        </p:nvSpPr>
        <p:spPr>
          <a:xfrm>
            <a:off x="7868330" y="4261331"/>
            <a:ext cx="3962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E6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Juicios de seguimiento del sistema tradicional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7019207" y="4219127"/>
            <a:ext cx="683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0E6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endParaRPr lang="es-MX" sz="3200" b="1" dirty="0">
              <a:solidFill>
                <a:srgbClr val="0E6C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7707031" y="4333467"/>
            <a:ext cx="161299" cy="161299"/>
          </a:xfrm>
          <a:prstGeom prst="rect">
            <a:avLst/>
          </a:prstGeom>
          <a:solidFill>
            <a:srgbClr val="0E6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16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C72495E-963A-4242-9344-554AA32ADD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3369616"/>
              </p:ext>
            </p:extLst>
          </p:nvPr>
        </p:nvGraphicFramePr>
        <p:xfrm>
          <a:off x="-1117600" y="796315"/>
          <a:ext cx="7213600" cy="4875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8E6CB7A2-36A5-41C0-979A-D1946B6DC211}"/>
              </a:ext>
            </a:extLst>
          </p:cNvPr>
          <p:cNvSpPr txBox="1"/>
          <p:nvPr/>
        </p:nvSpPr>
        <p:spPr>
          <a:xfrm>
            <a:off x="6096000" y="896293"/>
            <a:ext cx="6096000" cy="380246"/>
          </a:xfrm>
          <a:prstGeom prst="rect">
            <a:avLst/>
          </a:prstGeom>
          <a:solidFill>
            <a:srgbClr val="6B80E1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Familiares de usuarias presentaron </a:t>
            </a:r>
            <a:r>
              <a:rPr lang="es-ES" b="1" dirty="0" err="1">
                <a:solidFill>
                  <a:schemeClr val="bg1"/>
                </a:solidFill>
              </a:rPr>
              <a:t>Covid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D4A934-9B4D-4D18-BFF8-35E600F11CD9}"/>
              </a:ext>
            </a:extLst>
          </p:cNvPr>
          <p:cNvSpPr txBox="1"/>
          <p:nvPr/>
        </p:nvSpPr>
        <p:spPr>
          <a:xfrm>
            <a:off x="6096000" y="2062682"/>
            <a:ext cx="6096000" cy="380246"/>
          </a:xfrm>
          <a:prstGeom prst="rect">
            <a:avLst/>
          </a:prstGeom>
          <a:solidFill>
            <a:srgbClr val="00D89D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Usuarias que presentaron </a:t>
            </a:r>
            <a:r>
              <a:rPr lang="es-ES" b="1" dirty="0" err="1">
                <a:solidFill>
                  <a:schemeClr val="bg1"/>
                </a:solidFill>
              </a:rPr>
              <a:t>Covid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140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281</Words>
  <Application>Microsoft Office PowerPoint</Application>
  <PresentationFormat>Panorámica</PresentationFormat>
  <Paragraphs>167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Arial Nova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Duran</dc:creator>
  <cp:lastModifiedBy>Jaqueline Flores Flores</cp:lastModifiedBy>
  <cp:revision>94</cp:revision>
  <dcterms:created xsi:type="dcterms:W3CDTF">2019-04-09T15:21:05Z</dcterms:created>
  <dcterms:modified xsi:type="dcterms:W3CDTF">2021-01-14T02:51:42Z</dcterms:modified>
</cp:coreProperties>
</file>