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xlsx" ContentType="application/vnd.openxmlformats-officedocument.spreadsheetml.sheet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64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89D"/>
    <a:srgbClr val="6B80E1"/>
    <a:srgbClr val="223C6C"/>
    <a:srgbClr val="FF0066"/>
    <a:srgbClr val="099753"/>
    <a:srgbClr val="D97537"/>
    <a:srgbClr val="342B6F"/>
    <a:srgbClr val="FF7200"/>
    <a:srgbClr val="977200"/>
    <a:srgbClr val="2F0E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4" autoAdjust="0"/>
    <p:restoredTop sz="94249" autoAdjust="0"/>
  </p:normalViewPr>
  <p:slideViewPr>
    <p:cSldViewPr snapToGrid="0">
      <p:cViewPr varScale="1">
        <p:scale>
          <a:sx n="120" d="100"/>
          <a:sy n="120" d="100"/>
        </p:scale>
        <p:origin x="-104" y="-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2" d="100"/>
        <a:sy n="11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4" Type="http://schemas.microsoft.com/office/2011/relationships/chartColorStyle" Target="colors1.xml"/><Relationship Id="rId1" Type="http://schemas.openxmlformats.org/officeDocument/2006/relationships/package" Target="../embeddings/Hoja_de_c_lculo_de_Microsoft_Excel2.xlsx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4" Type="http://schemas.microsoft.com/office/2011/relationships/chartColorStyle" Target="colors3.xml"/><Relationship Id="rId1" Type="http://schemas.openxmlformats.org/officeDocument/2006/relationships/package" Target="../embeddings/Hoja_de_c_lculo_de_Microsoft_Excel5.xlsx"/><Relationship Id="rId2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4" Type="http://schemas.microsoft.com/office/2011/relationships/chartColorStyle" Target="colors6.xml"/><Relationship Id="rId1" Type="http://schemas.openxmlformats.org/officeDocument/2006/relationships/package" Target="../embeddings/Hoja_de_c_lculo_de_Microsoft_Excel8.xlsx"/><Relationship Id="rId2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143756238217"/>
          <c:y val="0.0963624915138475"/>
          <c:w val="0.55267023400244"/>
          <c:h val="0.817694268796187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7E-4546-992A-1887A36A49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7E-4546-992A-1887A36A49D8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A7E-4546-992A-1887A36A49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A7E-4546-992A-1887A36A49D8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4A7E-4546-992A-1887A36A49D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0580985915492958"/>
                  <c:y val="0.080941588607737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7.1302816901408453E-2"/>
                      <c:h val="5.86082915093352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A7E-4546-992A-1887A36A49D8}"/>
                </c:ext>
              </c:extLst>
            </c:dLbl>
            <c:dLbl>
              <c:idx val="3"/>
              <c:layout>
                <c:manualLayout>
                  <c:x val="-0.123319632361096"/>
                  <c:y val="0.065913868885611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7E-4546-992A-1887A36A49D8}"/>
                </c:ext>
              </c:extLst>
            </c:dLbl>
            <c:dLbl>
              <c:idx val="4"/>
              <c:layout>
                <c:manualLayout>
                  <c:x val="0.23943661971831"/>
                  <c:y val="-0.2462748098178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2411971830985916"/>
                      <c:h val="0.126333428364567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A7E-4546-992A-1887A36A49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Casos</c:v>
                </c:pt>
                <c:pt idx="1">
                  <c:v>Entrevistas</c:v>
                </c:pt>
                <c:pt idx="2">
                  <c:v>Atendidas primera vez</c:v>
                </c:pt>
                <c:pt idx="3">
                  <c:v>Atendidas con expediente</c:v>
                </c:pt>
                <c:pt idx="4">
                  <c:v>Intervenciones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58.0</c:v>
                </c:pt>
                <c:pt idx="1">
                  <c:v>42.0</c:v>
                </c:pt>
                <c:pt idx="2">
                  <c:v>81.0</c:v>
                </c:pt>
                <c:pt idx="3">
                  <c:v>338.0</c:v>
                </c:pt>
                <c:pt idx="4">
                  <c:v>1403.0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A7E-4546-992A-1887A36A49D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FF72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1C-4FC5-BD5E-E65F1B200857}"/>
              </c:ext>
            </c:extLst>
          </c:dPt>
          <c:dPt>
            <c:idx val="1"/>
            <c:bubble3D val="0"/>
            <c:spPr>
              <a:solidFill>
                <a:srgbClr val="FF006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11C-4FC5-BD5E-E65F1B2008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Agresoras</c:v>
                </c:pt>
                <c:pt idx="1">
                  <c:v>Víctimas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23.0</c:v>
                </c:pt>
                <c:pt idx="1">
                  <c:v>58.0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11C-4FC5-BD5E-E65F1B20085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6B-4A6A-B13C-73748A39EBE9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C6B-4A6A-B13C-73748A39EBE9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C6B-4A6A-B13C-73748A39EBE9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C6B-4A6A-B13C-73748A39EBE9}"/>
              </c:ext>
            </c:extLst>
          </c:dPt>
          <c:dPt>
            <c:idx val="5"/>
            <c:bubble3D val="0"/>
            <c:spPr>
              <a:solidFill>
                <a:srgbClr val="FF006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C6B-4A6A-B13C-73748A39EBE9}"/>
              </c:ext>
            </c:extLst>
          </c:dPt>
          <c:dPt>
            <c:idx val="6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C6B-4A6A-B13C-73748A39EBE9}"/>
              </c:ext>
            </c:extLst>
          </c:dPt>
          <c:dPt>
            <c:idx val="9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C6B-4A6A-B13C-73748A39EBE9}"/>
              </c:ext>
            </c:extLst>
          </c:dPt>
          <c:dPt>
            <c:idx val="11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6C6B-4A6A-B13C-73748A39EBE9}"/>
              </c:ext>
            </c:extLst>
          </c:dPt>
          <c:dLbls>
            <c:dLbl>
              <c:idx val="0"/>
              <c:layout>
                <c:manualLayout>
                  <c:x val="-0.197871659088389"/>
                  <c:y val="-0.0046607692607459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6B-4A6A-B13C-73748A39EBE9}"/>
                </c:ext>
              </c:extLst>
            </c:dLbl>
            <c:dLbl>
              <c:idx val="2"/>
              <c:layout>
                <c:manualLayout>
                  <c:x val="0.00832247421537103"/>
                  <c:y val="-0.1577160917960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6B-4A6A-B13C-73748A39EBE9}"/>
                </c:ext>
              </c:extLst>
            </c:dLbl>
            <c:dLbl>
              <c:idx val="3"/>
              <c:layout>
                <c:manualLayout>
                  <c:x val="0.0598591549295774"/>
                  <c:y val="-0.10485069499281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72455084839747"/>
                  <c:y val="-0.022649976720766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C6B-4A6A-B13C-73748A39EBE9}"/>
                </c:ext>
              </c:extLst>
            </c:dLbl>
            <c:dLbl>
              <c:idx val="5"/>
              <c:layout>
                <c:manualLayout>
                  <c:x val="0.0677815515138073"/>
                  <c:y val="0.1060993643846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7.6584507042253516E-2"/>
                      <c:h val="0.100285298804862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6C6B-4A6A-B13C-73748A39EBE9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70AB46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0.0180064045691472"/>
                  <c:y val="-0.01196121905246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C6B-4A6A-B13C-73748A39EBE9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Hoja1!$A$2:$A$16</c:f>
              <c:strCache>
                <c:ptCount val="14"/>
                <c:pt idx="0">
                  <c:v>conyuge h m</c:v>
                </c:pt>
                <c:pt idx="2">
                  <c:v>ex conyuge h m</c:v>
                </c:pt>
                <c:pt idx="3">
                  <c:v>union libre h m</c:v>
                </c:pt>
                <c:pt idx="4">
                  <c:v>ex union libre h m</c:v>
                </c:pt>
                <c:pt idx="5">
                  <c:v>ex novio novia</c:v>
                </c:pt>
                <c:pt idx="8">
                  <c:v>hijo madre</c:v>
                </c:pt>
                <c:pt idx="9">
                  <c:v>HIJO PADRE</c:v>
                </c:pt>
                <c:pt idx="11">
                  <c:v>MADRE HIJO</c:v>
                </c:pt>
                <c:pt idx="13">
                  <c:v>OTROS</c:v>
                </c:pt>
              </c:strCache>
            </c:strRef>
          </c:cat>
          <c:val>
            <c:numRef>
              <c:f>Hoja1!$B$2:$B$16</c:f>
              <c:numCache>
                <c:formatCode>General</c:formatCode>
                <c:ptCount val="15"/>
                <c:pt idx="0">
                  <c:v>28.0</c:v>
                </c:pt>
                <c:pt idx="2">
                  <c:v>5.0</c:v>
                </c:pt>
                <c:pt idx="3">
                  <c:v>2.0</c:v>
                </c:pt>
                <c:pt idx="4">
                  <c:v>17.0</c:v>
                </c:pt>
                <c:pt idx="5">
                  <c:v>2.0</c:v>
                </c:pt>
                <c:pt idx="8">
                  <c:v>1.0</c:v>
                </c:pt>
                <c:pt idx="9">
                  <c:v>1.0</c:v>
                </c:pt>
                <c:pt idx="11">
                  <c:v>1.0</c:v>
                </c:pt>
                <c:pt idx="13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6C6B-4A6A-B13C-73748A39EBE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8975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DB5-4430-8AF3-F25C8E6D36D5}"/>
              </c:ext>
            </c:extLst>
          </c:dPt>
          <c:dPt>
            <c:idx val="1"/>
            <c:invertIfNegative val="0"/>
            <c:bubble3D val="0"/>
            <c:spPr>
              <a:solidFill>
                <a:srgbClr val="0F6DD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DB5-4430-8AF3-F25C8E6D36D5}"/>
              </c:ext>
            </c:extLst>
          </c:dPt>
          <c:dPt>
            <c:idx val="2"/>
            <c:invertIfNegative val="0"/>
            <c:bubble3D val="0"/>
            <c:spPr>
              <a:solidFill>
                <a:srgbClr val="FF72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DB5-4430-8AF3-F25C8E6D36D5}"/>
              </c:ext>
            </c:extLst>
          </c:dPt>
          <c:dPt>
            <c:idx val="3"/>
            <c:invertIfNegative val="0"/>
            <c:bubble3D val="0"/>
            <c:spPr>
              <a:solidFill>
                <a:srgbClr val="95085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DB5-4430-8AF3-F25C8E6D36D5}"/>
              </c:ext>
            </c:extLst>
          </c:dPt>
          <c:dPt>
            <c:idx val="4"/>
            <c:invertIfNegative val="0"/>
            <c:bubble3D val="0"/>
            <c:spPr>
              <a:solidFill>
                <a:srgbClr val="342B6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DB5-4430-8AF3-F25C8E6D36D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23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3890845070422529E-2"/>
                      <c:h val="7.787093626175002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0DB5-4430-8AF3-F25C8E6D36D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DB5-4430-8AF3-F25C8E6D36D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DB5-4430-8AF3-F25C8E6D36D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3397887323943655E-2"/>
                      <c:h val="7.787093626175002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0DB5-4430-8AF3-F25C8E6D36D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DB5-4430-8AF3-F25C8E6D36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psicologica</c:v>
                </c:pt>
                <c:pt idx="1">
                  <c:v>fisica</c:v>
                </c:pt>
                <c:pt idx="2">
                  <c:v>sexual</c:v>
                </c:pt>
                <c:pt idx="3">
                  <c:v>Economica</c:v>
                </c:pt>
                <c:pt idx="4">
                  <c:v>patrimonial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23.0</c:v>
                </c:pt>
                <c:pt idx="1">
                  <c:v>39.0</c:v>
                </c:pt>
                <c:pt idx="2">
                  <c:v>29.0</c:v>
                </c:pt>
                <c:pt idx="3">
                  <c:v>46.0</c:v>
                </c:pt>
                <c:pt idx="4">
                  <c:v>57.0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DB5-4430-8AF3-F25C8E6D3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51180728"/>
        <c:axId val="650145304"/>
      </c:barChart>
      <c:valAx>
        <c:axId val="6501453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651180728"/>
        <c:crosses val="autoZero"/>
        <c:crossBetween val="between"/>
      </c:valAx>
      <c:catAx>
        <c:axId val="6511807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501453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5085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E58-40F7-9755-C5813C684B1D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E58-40F7-9755-C5813C684B1D}"/>
              </c:ext>
            </c:extLst>
          </c:dPt>
          <c:dPt>
            <c:idx val="2"/>
            <c:bubble3D val="0"/>
            <c:spPr>
              <a:solidFill>
                <a:srgbClr val="2F0E5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E58-40F7-9755-C5813C684B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Agresoras</c:v>
                </c:pt>
                <c:pt idx="1">
                  <c:v>Víctimas</c:v>
                </c:pt>
                <c:pt idx="2">
                  <c:v>Otras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60.0</c:v>
                </c:pt>
                <c:pt idx="1">
                  <c:v>278.0</c:v>
                </c:pt>
                <c:pt idx="2">
                  <c:v>27.0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E58-40F7-9755-C5813C684B1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B5-4FAA-A47B-02865E0222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B5-4FAA-A47B-02865E02225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3B5-4FAA-A47B-02865E0222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3B5-4FAA-A47B-02865E02225C}"/>
              </c:ext>
            </c:extLst>
          </c:dPt>
          <c:dPt>
            <c:idx val="4"/>
            <c:bubble3D val="0"/>
            <c:spPr>
              <a:solidFill>
                <a:srgbClr val="FF006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3B5-4FAA-A47B-02865E02225C}"/>
              </c:ext>
            </c:extLst>
          </c:dPt>
          <c:dLbls>
            <c:dLbl>
              <c:idx val="0"/>
              <c:layout>
                <c:manualLayout>
                  <c:x val="-0.16456554286348"/>
                  <c:y val="-0.22573883365910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B5-4FAA-A47B-02865E02225C}"/>
                </c:ext>
              </c:extLst>
            </c:dLbl>
            <c:dLbl>
              <c:idx val="1"/>
              <c:layout>
                <c:manualLayout>
                  <c:x val="-0.0356850948208939"/>
                  <c:y val="-0.03239566903697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977200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accent2"/>
                        </a:solidFill>
                      </a:rPr>
                      <a:t>5%</a:t>
                    </a:r>
                    <a:endParaRPr lang="es-MX" dirty="0">
                      <a:solidFill>
                        <a:schemeClr val="accent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1065071531551508E-2"/>
                      <c:h val="3.216944000623513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3B5-4FAA-A47B-02865E02225C}"/>
                </c:ext>
              </c:extLst>
            </c:dLbl>
            <c:dLbl>
              <c:idx val="2"/>
              <c:layout>
                <c:manualLayout>
                  <c:x val="0.139084507042254"/>
                  <c:y val="-0.016287054489815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7.1302816901408453E-2"/>
                      <c:h val="5.86082915093352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3B5-4FAA-A47B-02865E02225C}"/>
                </c:ext>
              </c:extLst>
            </c:dLbl>
            <c:dLbl>
              <c:idx val="3"/>
              <c:layout>
                <c:manualLayout>
                  <c:x val="-0.0106435067095486"/>
                  <c:y val="-0.01917880707770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C000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B5-4FAA-A47B-02865E02225C}"/>
                </c:ext>
              </c:extLst>
            </c:dLbl>
            <c:dLbl>
              <c:idx val="4"/>
              <c:layout>
                <c:manualLayout>
                  <c:x val="0.033450704225352"/>
                  <c:y val="0.004511659101770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66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seguimientos</c:v>
                </c:pt>
                <c:pt idx="1">
                  <c:v>visitas</c:v>
                </c:pt>
                <c:pt idx="2">
                  <c:v>acompañamientos</c:v>
                </c:pt>
                <c:pt idx="3">
                  <c:v>requerimientos</c:v>
                </c:pt>
                <c:pt idx="4">
                  <c:v>pensiones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72.0</c:v>
                </c:pt>
                <c:pt idx="1">
                  <c:v>6.0</c:v>
                </c:pt>
                <c:pt idx="2">
                  <c:v>25.0</c:v>
                </c:pt>
                <c:pt idx="3">
                  <c:v>1.0</c:v>
                </c:pt>
                <c:pt idx="4">
                  <c:v>23.0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3B5-4FAA-A47B-02865E02225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8975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CD-4C75-9484-61DFC28269A1}"/>
              </c:ext>
            </c:extLst>
          </c:dPt>
          <c:dPt>
            <c:idx val="1"/>
            <c:invertIfNegative val="0"/>
            <c:bubble3D val="0"/>
            <c:spPr>
              <a:solidFill>
                <a:srgbClr val="0F6DD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CD-4C75-9484-61DFC28269A1}"/>
              </c:ext>
            </c:extLst>
          </c:dPt>
          <c:dPt>
            <c:idx val="2"/>
            <c:invertIfNegative val="0"/>
            <c:bubble3D val="0"/>
            <c:spPr>
              <a:solidFill>
                <a:srgbClr val="FF72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DCD-4C75-9484-61DFC28269A1}"/>
              </c:ext>
            </c:extLst>
          </c:dPt>
          <c:dPt>
            <c:idx val="3"/>
            <c:invertIfNegative val="0"/>
            <c:bubble3D val="0"/>
            <c:spPr>
              <a:solidFill>
                <a:srgbClr val="95085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DCD-4C75-9484-61DFC28269A1}"/>
              </c:ext>
            </c:extLst>
          </c:dPt>
          <c:dPt>
            <c:idx val="4"/>
            <c:invertIfNegative val="0"/>
            <c:bubble3D val="0"/>
            <c:spPr>
              <a:solidFill>
                <a:srgbClr val="342B6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DCD-4C75-9484-61DFC28269A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276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DCD-4C75-9484-61DFC28269A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97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DCD-4C75-9484-61DFC28269A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111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DCD-4C75-9484-61DFC28269A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DCD-4C75-9484-61DFC28269A1}"/>
                </c:ext>
              </c:extLst>
            </c:dLbl>
            <c:dLbl>
              <c:idx val="4"/>
              <c:layout>
                <c:manualLayout>
                  <c:x val="0.0277392429618406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DCD-4C75-9484-61DFC28269A1}"/>
                </c:ext>
              </c:extLst>
            </c:dLbl>
            <c:dLbl>
              <c:idx val="5"/>
              <c:layout>
                <c:manualLayout>
                  <c:x val="-0.00184928286412271"/>
                  <c:y val="-0.0024112352169447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7809-4693-8FA1-B5BFC722F1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JSNS</c:v>
                </c:pt>
                <c:pt idx="1">
                  <c:v>JSST</c:v>
                </c:pt>
                <c:pt idx="2">
                  <c:v>Asesorias</c:v>
                </c:pt>
                <c:pt idx="3">
                  <c:v>JINS</c:v>
                </c:pt>
                <c:pt idx="4">
                  <c:v>JIST</c:v>
                </c:pt>
                <c:pt idx="5">
                  <c:v>DA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276.0</c:v>
                </c:pt>
                <c:pt idx="1">
                  <c:v>97.0</c:v>
                </c:pt>
                <c:pt idx="2">
                  <c:v>111.0</c:v>
                </c:pt>
                <c:pt idx="3">
                  <c:v>10.0</c:v>
                </c:pt>
                <c:pt idx="4">
                  <c:v>2.0</c:v>
                </c:pt>
                <c:pt idx="5">
                  <c:v>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DCD-4C75-9484-61DFC28269A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cat>
            <c:strRef>
              <c:f>Hoja1!$A$2:$A$7</c:f>
              <c:strCache>
                <c:ptCount val="6"/>
                <c:pt idx="0">
                  <c:v>JSNS</c:v>
                </c:pt>
                <c:pt idx="1">
                  <c:v>JSST</c:v>
                </c:pt>
                <c:pt idx="2">
                  <c:v>Asesorias</c:v>
                </c:pt>
                <c:pt idx="3">
                  <c:v>JINS</c:v>
                </c:pt>
                <c:pt idx="4">
                  <c:v>JIST</c:v>
                </c:pt>
                <c:pt idx="5">
                  <c:v>DA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200.0</c:v>
                </c:pt>
                <c:pt idx="1">
                  <c:v>200.0</c:v>
                </c:pt>
                <c:pt idx="2">
                  <c:v>200.0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DCD-4C75-9484-61DFC28269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97708872"/>
        <c:axId val="97705320"/>
      </c:barChart>
      <c:valAx>
        <c:axId val="977053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97708872"/>
        <c:crosses val="autoZero"/>
        <c:crossBetween val="between"/>
      </c:valAx>
      <c:catAx>
        <c:axId val="977088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77053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CASOS COVID</c:v>
                </c:pt>
              </c:strCache>
            </c:strRef>
          </c:tx>
          <c:dPt>
            <c:idx val="0"/>
            <c:bubble3D val="0"/>
            <c:spPr>
              <a:solidFill>
                <a:srgbClr val="6B80E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44-4EE9-A6EA-8DE20358B3A3}"/>
              </c:ext>
            </c:extLst>
          </c:dPt>
          <c:dPt>
            <c:idx val="1"/>
            <c:bubble3D val="0"/>
            <c:spPr>
              <a:solidFill>
                <a:srgbClr val="00D89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44-4EE9-A6EA-8DE20358B3A3}"/>
              </c:ext>
            </c:extLst>
          </c:dPt>
          <c:dPt>
            <c:idx val="2"/>
            <c:bubble3D val="0"/>
            <c:spPr>
              <a:solidFill>
                <a:srgbClr val="2F0E5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444-4EE9-A6EA-8DE20358B3A3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44-4EE9-A6EA-8DE20358B3A3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44-4EE9-A6EA-8DE20358B3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2"/>
                <c:pt idx="0">
                  <c:v>familiares</c:v>
                </c:pt>
                <c:pt idx="1">
                  <c:v>usuarias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2.0</c:v>
                </c:pt>
                <c:pt idx="1">
                  <c:v>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444-4EE9-A6EA-8DE20358B3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0.3462</cdr:x>
      <cdr:y>0.43702</cdr:y>
    </cdr:from>
    <cdr:to>
      <cdr:x>0.6538</cdr:x>
      <cdr:y>0.58221</cdr:y>
    </cdr:to>
    <cdr:sp macro="" textlink="">
      <cdr:nvSpPr>
        <cdr:cNvPr id="2" name="CuadroTexto 10"/>
        <cdr:cNvSpPr txBox="1"/>
      </cdr:nvSpPr>
      <cdr:spPr>
        <a:xfrm xmlns:a="http://schemas.openxmlformats.org/drawingml/2006/main">
          <a:off x="2497357" y="2130754"/>
          <a:ext cx="2218885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4000" b="1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81</a:t>
          </a:r>
          <a:endParaRPr lang="es-MX" sz="5400" b="1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0.3462</cdr:x>
      <cdr:y>0.43702</cdr:y>
    </cdr:from>
    <cdr:to>
      <cdr:x>0.6538</cdr:x>
      <cdr:y>0.58221</cdr:y>
    </cdr:to>
    <cdr:sp macro="" textlink="">
      <cdr:nvSpPr>
        <cdr:cNvPr id="2" name="CuadroTexto 10"/>
        <cdr:cNvSpPr txBox="1"/>
      </cdr:nvSpPr>
      <cdr:spPr>
        <a:xfrm xmlns:a="http://schemas.openxmlformats.org/drawingml/2006/main">
          <a:off x="2497357" y="2130754"/>
          <a:ext cx="2218885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4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365</a:t>
          </a:r>
          <a:endParaRPr lang="es-MX" sz="5400" b="1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0.3462</cdr:x>
      <cdr:y>0.43702</cdr:y>
    </cdr:from>
    <cdr:to>
      <cdr:x>0.6538</cdr:x>
      <cdr:y>0.58221</cdr:y>
    </cdr:to>
    <cdr:sp macro="" textlink="">
      <cdr:nvSpPr>
        <cdr:cNvPr id="2" name="CuadroTexto 10"/>
        <cdr:cNvSpPr txBox="1"/>
      </cdr:nvSpPr>
      <cdr:spPr>
        <a:xfrm xmlns:a="http://schemas.openxmlformats.org/drawingml/2006/main">
          <a:off x="2497357" y="2130754"/>
          <a:ext cx="2218885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4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8</a:t>
          </a:r>
          <a:endParaRPr lang="es-MX" sz="5400" b="1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EDEE3-9551-46AF-A2EE-36E8FE7C0959}" type="datetimeFigureOut">
              <a:rPr lang="es-MX" smtClean="0"/>
              <a:t>20/10/20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64680-2181-4B78-840D-5DF5204543D7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716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64680-2181-4B78-840D-5DF5204543D7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345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20/10/20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795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20/10/20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77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20/10/20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157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20/10/20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782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20/10/20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037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20/10/20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472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20/10/20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548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20/10/20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249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20/10/20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564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20/10/20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913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20/10/20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91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C7F62-C7D6-40F2-A635-AF8B1EC9E3AD}" type="datetimeFigureOut">
              <a:rPr lang="es-MX" smtClean="0"/>
              <a:t>20/10/20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EAE90-534F-4554-BAC2-16ACDCA6629C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603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1960" y="2271870"/>
            <a:ext cx="2808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2F0E5D"/>
                </a:solidFill>
                <a:latin typeface="Arial Nova" panose="020B0604020202020204" pitchFamily="34" charset="0"/>
              </a:rPr>
              <a:t>SEPTIEMBRE</a:t>
            </a:r>
          </a:p>
        </p:txBody>
      </p:sp>
    </p:spTree>
    <p:extLst>
      <p:ext uri="{BB962C8B-B14F-4D97-AF65-F5344CB8AC3E}">
        <p14:creationId xmlns:p14="http://schemas.microsoft.com/office/powerpoint/2010/main" val="332617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76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480092439"/>
              </p:ext>
            </p:extLst>
          </p:nvPr>
        </p:nvGraphicFramePr>
        <p:xfrm>
          <a:off x="-1477527" y="833693"/>
          <a:ext cx="7213600" cy="487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CuadroTexto 28"/>
          <p:cNvSpPr txBox="1"/>
          <p:nvPr/>
        </p:nvSpPr>
        <p:spPr>
          <a:xfrm>
            <a:off x="5417837" y="2414316"/>
            <a:ext cx="3052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</a:t>
            </a:r>
            <a:endParaRPr lang="es-MX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5417837" y="2901685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EB7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Entrevistas exploratorias</a:t>
            </a:r>
            <a:endParaRPr lang="es-MX" b="1" dirty="0">
              <a:solidFill>
                <a:srgbClr val="EB7C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417836" y="3394821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atendidas por primera vez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5417835" y="3994678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atendidas con expediente</a:t>
            </a:r>
            <a:endParaRPr lang="es-MX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5417832" y="4664321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4472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Intervenciones</a:t>
            </a:r>
            <a:endParaRPr lang="es-MX" b="1" dirty="0">
              <a:solidFill>
                <a:srgbClr val="4472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 flipH="1">
            <a:off x="4403196" y="2414315"/>
            <a:ext cx="71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endParaRPr lang="es-MX" sz="28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 flipH="1">
            <a:off x="4403187" y="2935209"/>
            <a:ext cx="71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EB7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es-MX" sz="2800" b="1" dirty="0">
              <a:solidFill>
                <a:srgbClr val="EB7C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 flipH="1">
            <a:off x="4403195" y="3428345"/>
            <a:ext cx="71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endParaRPr lang="es-MX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 flipH="1">
            <a:off x="4403194" y="4028202"/>
            <a:ext cx="71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338</a:t>
            </a:r>
          </a:p>
        </p:txBody>
      </p:sp>
      <p:sp>
        <p:nvSpPr>
          <p:cNvPr id="38" name="CuadroTexto 37"/>
          <p:cNvSpPr txBox="1"/>
          <p:nvPr/>
        </p:nvSpPr>
        <p:spPr>
          <a:xfrm flipH="1">
            <a:off x="4403193" y="4690897"/>
            <a:ext cx="71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4472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1403</a:t>
            </a:r>
            <a:endParaRPr lang="es-MX" sz="2800" b="1" dirty="0">
              <a:solidFill>
                <a:srgbClr val="4472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5417832" y="695194"/>
            <a:ext cx="2933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 cerrados por situación estable</a:t>
            </a:r>
            <a:endParaRPr lang="es-MX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8351175" y="633638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5434872" y="1081722"/>
            <a:ext cx="2933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 terminados en el área legal</a:t>
            </a:r>
            <a:endParaRPr lang="es-MX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8353701" y="1063708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s-MX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5256534" y="2472167"/>
            <a:ext cx="161299" cy="16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Rectángulo 43"/>
          <p:cNvSpPr/>
          <p:nvPr/>
        </p:nvSpPr>
        <p:spPr>
          <a:xfrm>
            <a:off x="5256533" y="2967749"/>
            <a:ext cx="161299" cy="161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Rectángulo 44"/>
          <p:cNvSpPr/>
          <p:nvPr/>
        </p:nvSpPr>
        <p:spPr>
          <a:xfrm>
            <a:off x="5279581" y="3470269"/>
            <a:ext cx="161299" cy="1612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B050"/>
              </a:solidFill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5291010" y="4079826"/>
            <a:ext cx="161299" cy="1612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B050"/>
              </a:solidFill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5318917" y="4724367"/>
            <a:ext cx="161299" cy="161299"/>
          </a:xfrm>
          <a:prstGeom prst="rect">
            <a:avLst/>
          </a:prstGeom>
          <a:solidFill>
            <a:srgbClr val="447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B050"/>
              </a:solidFill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5273573" y="739145"/>
            <a:ext cx="161299" cy="16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Rectángulo 48"/>
          <p:cNvSpPr/>
          <p:nvPr/>
        </p:nvSpPr>
        <p:spPr>
          <a:xfrm>
            <a:off x="5291009" y="1131330"/>
            <a:ext cx="161299" cy="16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0" name="Forma libre 49"/>
          <p:cNvSpPr/>
          <p:nvPr/>
        </p:nvSpPr>
        <p:spPr>
          <a:xfrm>
            <a:off x="5116244" y="820255"/>
            <a:ext cx="217170" cy="377190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1" name="CuadroTexto 50"/>
          <p:cNvSpPr txBox="1"/>
          <p:nvPr/>
        </p:nvSpPr>
        <p:spPr>
          <a:xfrm>
            <a:off x="5432524" y="1459203"/>
            <a:ext cx="2933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Sentencias favorables</a:t>
            </a:r>
            <a:endParaRPr lang="es-MX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8351353" y="1441189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s-MX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ángulo 52"/>
          <p:cNvSpPr/>
          <p:nvPr/>
        </p:nvSpPr>
        <p:spPr>
          <a:xfrm>
            <a:off x="5288661" y="1508811"/>
            <a:ext cx="161299" cy="16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Forma libre 53"/>
          <p:cNvSpPr/>
          <p:nvPr/>
        </p:nvSpPr>
        <p:spPr>
          <a:xfrm>
            <a:off x="5113896" y="1197736"/>
            <a:ext cx="217170" cy="377190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6384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597156394"/>
              </p:ext>
            </p:extLst>
          </p:nvPr>
        </p:nvGraphicFramePr>
        <p:xfrm>
          <a:off x="-1226043" y="796510"/>
          <a:ext cx="7213600" cy="487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CuadroTexto 28"/>
          <p:cNvSpPr txBox="1"/>
          <p:nvPr/>
        </p:nvSpPr>
        <p:spPr>
          <a:xfrm>
            <a:off x="5319363" y="2645621"/>
            <a:ext cx="3052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víctimas</a:t>
            </a:r>
            <a:endParaRPr lang="es-MX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5319363" y="3132990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agresoras</a:t>
            </a:r>
            <a:endParaRPr lang="es-MX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4286072" y="2612096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endParaRPr lang="es-MX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4286063" y="3132990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s-MX" sz="28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5158060" y="2703472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Rectángulo 37"/>
          <p:cNvSpPr/>
          <p:nvPr/>
        </p:nvSpPr>
        <p:spPr>
          <a:xfrm>
            <a:off x="5158059" y="3199054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CuadroTexto 40"/>
          <p:cNvSpPr txBox="1"/>
          <p:nvPr/>
        </p:nvSpPr>
        <p:spPr>
          <a:xfrm>
            <a:off x="5969965" y="651942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endParaRPr lang="es-MX" sz="1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5969964" y="979019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Hombres</a:t>
            </a:r>
            <a:endParaRPr lang="es-MX" sz="1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5499735" y="657227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44" name="Forma libre 43"/>
          <p:cNvSpPr/>
          <p:nvPr/>
        </p:nvSpPr>
        <p:spPr>
          <a:xfrm>
            <a:off x="5342406" y="728540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45" name="Rectángulo 44"/>
          <p:cNvSpPr/>
          <p:nvPr/>
        </p:nvSpPr>
        <p:spPr>
          <a:xfrm>
            <a:off x="5517171" y="1017044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46" name="CuadroTexto 45"/>
          <p:cNvSpPr txBox="1"/>
          <p:nvPr/>
        </p:nvSpPr>
        <p:spPr>
          <a:xfrm>
            <a:off x="5619855" y="576162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s-MX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5622381" y="912390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5989013" y="1272964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Mujeres</a:t>
            </a:r>
            <a:endParaRPr lang="es-MX" sz="1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5989012" y="1600041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Hombres</a:t>
            </a:r>
            <a:endParaRPr lang="es-MX" sz="1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5518783" y="1278249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1" name="Forma libre 50"/>
          <p:cNvSpPr/>
          <p:nvPr/>
        </p:nvSpPr>
        <p:spPr>
          <a:xfrm>
            <a:off x="5361454" y="1349562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2" name="Rectángulo 51"/>
          <p:cNvSpPr/>
          <p:nvPr/>
        </p:nvSpPr>
        <p:spPr>
          <a:xfrm>
            <a:off x="5536219" y="1638066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3" name="CuadroTexto 52"/>
          <p:cNvSpPr txBox="1"/>
          <p:nvPr/>
        </p:nvSpPr>
        <p:spPr>
          <a:xfrm>
            <a:off x="5638903" y="1197184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5641429" y="1533412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5989013" y="1987811"/>
            <a:ext cx="15605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Adulta mayor Mujer</a:t>
            </a:r>
            <a:endParaRPr lang="es-MX" sz="1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5989012" y="2314888"/>
            <a:ext cx="17364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 mayor Hombre</a:t>
            </a:r>
            <a:endParaRPr lang="es-MX" sz="1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5518783" y="1993096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8" name="Forma libre 57"/>
          <p:cNvSpPr/>
          <p:nvPr/>
        </p:nvSpPr>
        <p:spPr>
          <a:xfrm>
            <a:off x="5361454" y="2064409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9" name="Rectángulo 58"/>
          <p:cNvSpPr/>
          <p:nvPr/>
        </p:nvSpPr>
        <p:spPr>
          <a:xfrm>
            <a:off x="5536219" y="2352913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60" name="CuadroTexto 59"/>
          <p:cNvSpPr txBox="1"/>
          <p:nvPr/>
        </p:nvSpPr>
        <p:spPr>
          <a:xfrm>
            <a:off x="5638903" y="1912031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s-MX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5641429" y="2248259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12"/>
          <p:cNvCxnSpPr>
            <a:stCxn id="44" idx="2"/>
            <a:endCxn id="58" idx="2"/>
          </p:cNvCxnSpPr>
          <p:nvPr/>
        </p:nvCxnSpPr>
        <p:spPr>
          <a:xfrm>
            <a:off x="5342406" y="1110779"/>
            <a:ext cx="19048" cy="1335869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>
            <a:stCxn id="58" idx="2"/>
            <a:endCxn id="37" idx="2"/>
          </p:cNvCxnSpPr>
          <p:nvPr/>
        </p:nvCxnSpPr>
        <p:spPr>
          <a:xfrm flipH="1">
            <a:off x="5238710" y="2446648"/>
            <a:ext cx="122744" cy="418123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uadroTexto 70"/>
          <p:cNvSpPr txBox="1"/>
          <p:nvPr/>
        </p:nvSpPr>
        <p:spPr>
          <a:xfrm>
            <a:off x="7842405" y="2807197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endParaRPr lang="es-MX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7842404" y="3134274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Hombres</a:t>
            </a:r>
            <a:endParaRPr lang="es-MX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ángulo 72"/>
          <p:cNvSpPr/>
          <p:nvPr/>
        </p:nvSpPr>
        <p:spPr>
          <a:xfrm>
            <a:off x="7372175" y="2812482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74" name="Forma libre 73"/>
          <p:cNvSpPr/>
          <p:nvPr/>
        </p:nvSpPr>
        <p:spPr>
          <a:xfrm>
            <a:off x="7214846" y="2883795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7389611" y="3172299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7492295" y="2731417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CuadroTexto 76"/>
          <p:cNvSpPr txBox="1"/>
          <p:nvPr/>
        </p:nvSpPr>
        <p:spPr>
          <a:xfrm>
            <a:off x="7494821" y="3067645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s-MX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7861453" y="3428219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Mujeres</a:t>
            </a:r>
            <a:endParaRPr lang="es-MX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CuadroTexto 78"/>
          <p:cNvSpPr txBox="1"/>
          <p:nvPr/>
        </p:nvSpPr>
        <p:spPr>
          <a:xfrm>
            <a:off x="7861452" y="3755296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Hombres</a:t>
            </a:r>
            <a:endParaRPr lang="es-MX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7391223" y="3433504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1" name="Forma libre 80"/>
          <p:cNvSpPr/>
          <p:nvPr/>
        </p:nvSpPr>
        <p:spPr>
          <a:xfrm>
            <a:off x="7217757" y="3504817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2" name="Rectángulo 81"/>
          <p:cNvSpPr/>
          <p:nvPr/>
        </p:nvSpPr>
        <p:spPr>
          <a:xfrm>
            <a:off x="7408659" y="3793321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3" name="CuadroTexto 82"/>
          <p:cNvSpPr txBox="1"/>
          <p:nvPr/>
        </p:nvSpPr>
        <p:spPr>
          <a:xfrm>
            <a:off x="7511343" y="3352439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CuadroTexto 83"/>
          <p:cNvSpPr txBox="1"/>
          <p:nvPr/>
        </p:nvSpPr>
        <p:spPr>
          <a:xfrm>
            <a:off x="7513869" y="3688667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CuadroTexto 84"/>
          <p:cNvSpPr txBox="1"/>
          <p:nvPr/>
        </p:nvSpPr>
        <p:spPr>
          <a:xfrm>
            <a:off x="7861453" y="4143066"/>
            <a:ext cx="15605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Adulta mayor Mujer</a:t>
            </a:r>
            <a:endParaRPr lang="es-MX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CuadroTexto 85"/>
          <p:cNvSpPr txBox="1"/>
          <p:nvPr/>
        </p:nvSpPr>
        <p:spPr>
          <a:xfrm>
            <a:off x="7861452" y="4470143"/>
            <a:ext cx="17364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 mayor Hombre</a:t>
            </a:r>
            <a:endParaRPr lang="es-MX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ángulo 86"/>
          <p:cNvSpPr/>
          <p:nvPr/>
        </p:nvSpPr>
        <p:spPr>
          <a:xfrm>
            <a:off x="7391223" y="4148351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8" name="Forma libre 87"/>
          <p:cNvSpPr/>
          <p:nvPr/>
        </p:nvSpPr>
        <p:spPr>
          <a:xfrm>
            <a:off x="7233894" y="4219664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9" name="Rectángulo 88"/>
          <p:cNvSpPr/>
          <p:nvPr/>
        </p:nvSpPr>
        <p:spPr>
          <a:xfrm>
            <a:off x="7408659" y="4508168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90" name="CuadroTexto 89"/>
          <p:cNvSpPr txBox="1"/>
          <p:nvPr/>
        </p:nvSpPr>
        <p:spPr>
          <a:xfrm>
            <a:off x="7511343" y="4067286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Conector recto 90"/>
          <p:cNvCxnSpPr>
            <a:stCxn id="74" idx="2"/>
            <a:endCxn id="88" idx="2"/>
          </p:cNvCxnSpPr>
          <p:nvPr/>
        </p:nvCxnSpPr>
        <p:spPr>
          <a:xfrm>
            <a:off x="7214846" y="3266034"/>
            <a:ext cx="19048" cy="1335869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uadroTexto 91"/>
          <p:cNvSpPr txBox="1"/>
          <p:nvPr/>
        </p:nvSpPr>
        <p:spPr>
          <a:xfrm>
            <a:off x="7513783" y="4430294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Conector recto 93"/>
          <p:cNvCxnSpPr>
            <a:stCxn id="38" idx="3"/>
          </p:cNvCxnSpPr>
          <p:nvPr/>
        </p:nvCxnSpPr>
        <p:spPr>
          <a:xfrm>
            <a:off x="5319358" y="3279704"/>
            <a:ext cx="259266" cy="213837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95"/>
          <p:cNvCxnSpPr/>
          <p:nvPr/>
        </p:nvCxnSpPr>
        <p:spPr>
          <a:xfrm>
            <a:off x="5578624" y="3490264"/>
            <a:ext cx="1664361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98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2988727539"/>
              </p:ext>
            </p:extLst>
          </p:nvPr>
        </p:nvGraphicFramePr>
        <p:xfrm>
          <a:off x="-1117600" y="598516"/>
          <a:ext cx="7213600" cy="487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928629" y="966291"/>
            <a:ext cx="3052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Cónyuge Hombre-Mujer </a:t>
            </a:r>
            <a:endParaRPr lang="es-MX" sz="20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907962" y="1375727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D97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cónyuge Hombre - Mujer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954442" y="1776349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099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Unión libre Hombre-Mujer</a:t>
            </a:r>
            <a:endParaRPr lang="es-MX" sz="2000" b="1" dirty="0">
              <a:solidFill>
                <a:srgbClr val="0997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907962" y="2154957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 Unión libre Hombre – Mujer </a:t>
            </a:r>
            <a:endParaRPr lang="es-MX"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13351" y="884701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 smtClean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s-MX" sz="32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097606" y="1289726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D97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MX" sz="3200" b="1" dirty="0">
              <a:solidFill>
                <a:srgbClr val="D975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097605" y="1753821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99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es-MX" sz="3200" b="1" dirty="0">
              <a:solidFill>
                <a:srgbClr val="0997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165945" y="2146990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s-MX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764822" y="1024470"/>
            <a:ext cx="161299" cy="16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5" name="Rectángulo 14"/>
          <p:cNvSpPr/>
          <p:nvPr/>
        </p:nvSpPr>
        <p:spPr>
          <a:xfrm>
            <a:off x="5793143" y="1398796"/>
            <a:ext cx="161299" cy="161299"/>
          </a:xfrm>
          <a:prstGeom prst="rect">
            <a:avLst/>
          </a:prstGeom>
          <a:solidFill>
            <a:srgbClr val="D97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793143" y="1856205"/>
            <a:ext cx="161299" cy="161299"/>
          </a:xfrm>
          <a:prstGeom prst="rect">
            <a:avLst/>
          </a:prstGeom>
          <a:solidFill>
            <a:srgbClr val="099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5783534" y="2234011"/>
            <a:ext cx="161299" cy="1612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5926121" y="2498665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novio - novia</a:t>
            </a:r>
            <a:endParaRPr lang="es-MX" sz="2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5133557" y="2473856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MX" sz="32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5790635" y="2593262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E62669EC-2C9D-4B78-A9AD-30517AB499D2}"/>
              </a:ext>
            </a:extLst>
          </p:cNvPr>
          <p:cNvSpPr txBox="1"/>
          <p:nvPr/>
        </p:nvSpPr>
        <p:spPr>
          <a:xfrm>
            <a:off x="5967111" y="2909910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Hijo - Padre</a:t>
            </a:r>
            <a:endParaRPr lang="es-MX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58A500AF-4D29-4845-8F3F-8A53D4029491}"/>
              </a:ext>
            </a:extLst>
          </p:cNvPr>
          <p:cNvSpPr/>
          <p:nvPr/>
        </p:nvSpPr>
        <p:spPr>
          <a:xfrm flipH="1" flipV="1">
            <a:off x="5755080" y="3006160"/>
            <a:ext cx="183577" cy="154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80150609-A3C4-42A8-9BAB-1C08670CDBCE}"/>
              </a:ext>
            </a:extLst>
          </p:cNvPr>
          <p:cNvSpPr txBox="1"/>
          <p:nvPr/>
        </p:nvSpPr>
        <p:spPr>
          <a:xfrm>
            <a:off x="5144169" y="2908928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32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="" xmlns:a16="http://schemas.microsoft.com/office/drawing/2014/main" id="{70F4241A-9A19-478D-92C1-891BD0C2BD6E}"/>
              </a:ext>
            </a:extLst>
          </p:cNvPr>
          <p:cNvSpPr txBox="1"/>
          <p:nvPr/>
        </p:nvSpPr>
        <p:spPr>
          <a:xfrm>
            <a:off x="5954442" y="3271555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Hijo - Madre</a:t>
            </a:r>
            <a:endParaRPr lang="es-MX" sz="2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="" xmlns:a16="http://schemas.microsoft.com/office/drawing/2014/main" id="{0DC861FC-7F47-4E59-9376-D147805E02C8}"/>
              </a:ext>
            </a:extLst>
          </p:cNvPr>
          <p:cNvSpPr/>
          <p:nvPr/>
        </p:nvSpPr>
        <p:spPr>
          <a:xfrm>
            <a:off x="5801051" y="3321036"/>
            <a:ext cx="161299" cy="16129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="" xmlns:a16="http://schemas.microsoft.com/office/drawing/2014/main" id="{D213B0E3-C905-4348-A8AF-61A34DD2C860}"/>
              </a:ext>
            </a:extLst>
          </p:cNvPr>
          <p:cNvSpPr txBox="1"/>
          <p:nvPr/>
        </p:nvSpPr>
        <p:spPr>
          <a:xfrm>
            <a:off x="5171499" y="3247005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3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="" xmlns:a16="http://schemas.microsoft.com/office/drawing/2014/main" id="{498164B6-BDEB-4C7C-9691-EC4341AC05D7}"/>
              </a:ext>
            </a:extLst>
          </p:cNvPr>
          <p:cNvSpPr txBox="1"/>
          <p:nvPr/>
        </p:nvSpPr>
        <p:spPr>
          <a:xfrm>
            <a:off x="5938657" y="3576081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Madre - Hijo</a:t>
            </a:r>
            <a:endParaRPr lang="es-MX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="" xmlns:a16="http://schemas.microsoft.com/office/drawing/2014/main" id="{40E262E4-FA63-43A0-A439-A00C17D46745}"/>
              </a:ext>
            </a:extLst>
          </p:cNvPr>
          <p:cNvSpPr/>
          <p:nvPr/>
        </p:nvSpPr>
        <p:spPr>
          <a:xfrm>
            <a:off x="5801051" y="3649319"/>
            <a:ext cx="161299" cy="1612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="" xmlns:a16="http://schemas.microsoft.com/office/drawing/2014/main" id="{95419F9B-1F04-4720-8A9B-E4F115B0A450}"/>
              </a:ext>
            </a:extLst>
          </p:cNvPr>
          <p:cNvSpPr txBox="1"/>
          <p:nvPr/>
        </p:nvSpPr>
        <p:spPr>
          <a:xfrm>
            <a:off x="5165944" y="3562378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="" xmlns:a16="http://schemas.microsoft.com/office/drawing/2014/main" id="{13F66E3F-048B-4379-92E7-F644EFD71CF6}"/>
              </a:ext>
            </a:extLst>
          </p:cNvPr>
          <p:cNvSpPr txBox="1"/>
          <p:nvPr/>
        </p:nvSpPr>
        <p:spPr>
          <a:xfrm>
            <a:off x="5967111" y="3858922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endParaRPr lang="es-MX" sz="20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ángulo 60">
            <a:extLst>
              <a:ext uri="{FF2B5EF4-FFF2-40B4-BE49-F238E27FC236}">
                <a16:creationId xmlns="" xmlns:a16="http://schemas.microsoft.com/office/drawing/2014/main" id="{E505FD30-F2F0-4867-AE93-B4C874D31D36}"/>
              </a:ext>
            </a:extLst>
          </p:cNvPr>
          <p:cNvSpPr/>
          <p:nvPr/>
        </p:nvSpPr>
        <p:spPr>
          <a:xfrm>
            <a:off x="5827312" y="3916279"/>
            <a:ext cx="161299" cy="1612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="" xmlns:a16="http://schemas.microsoft.com/office/drawing/2014/main" id="{6A66722D-398D-467B-8FF3-B7A5691CDAE6}"/>
              </a:ext>
            </a:extLst>
          </p:cNvPr>
          <p:cNvSpPr txBox="1"/>
          <p:nvPr/>
        </p:nvSpPr>
        <p:spPr>
          <a:xfrm>
            <a:off x="5160389" y="3822423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32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3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72441" y="2904911"/>
            <a:ext cx="305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 Patrimonial</a:t>
            </a:r>
            <a:endParaRPr lang="es-MX" sz="2800" b="1" dirty="0">
              <a:solidFill>
                <a:srgbClr val="FF7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23318" y="2904911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 smtClean="0">
                <a:solidFill>
                  <a:srgbClr val="FF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es-MX" sz="3200" b="1" dirty="0">
              <a:solidFill>
                <a:srgbClr val="FF7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11142" y="3019251"/>
            <a:ext cx="161299" cy="161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FF72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072441" y="1950258"/>
            <a:ext cx="305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 Económica</a:t>
            </a:r>
            <a:endParaRPr lang="es-MX" sz="28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23318" y="1950258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 smtClean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es-MX" sz="32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11142" y="2064598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95085D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072441" y="4898502"/>
            <a:ext cx="305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99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 Sexual</a:t>
            </a:r>
            <a:endParaRPr lang="es-MX" sz="2800" b="1" dirty="0">
              <a:solidFill>
                <a:srgbClr val="0997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23318" y="4898502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99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s-MX" sz="3200" b="1" dirty="0">
              <a:solidFill>
                <a:srgbClr val="0997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911142" y="5012842"/>
            <a:ext cx="161299" cy="161299"/>
          </a:xfrm>
          <a:prstGeom prst="rect">
            <a:avLst/>
          </a:prstGeom>
          <a:solidFill>
            <a:srgbClr val="099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072441" y="4015630"/>
            <a:ext cx="305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F6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 Física</a:t>
            </a:r>
            <a:endParaRPr lang="es-MX" sz="2800" b="1" dirty="0">
              <a:solidFill>
                <a:srgbClr val="0F6D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223318" y="4015630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 smtClean="0">
                <a:solidFill>
                  <a:srgbClr val="0F6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es-MX" sz="3200" b="1" dirty="0">
              <a:solidFill>
                <a:srgbClr val="0F6D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911142" y="4129970"/>
            <a:ext cx="161299" cy="161299"/>
          </a:xfrm>
          <a:prstGeom prst="rect">
            <a:avLst/>
          </a:prstGeom>
          <a:solidFill>
            <a:srgbClr val="0F6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072441" y="947221"/>
            <a:ext cx="305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342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 Psicológica</a:t>
            </a:r>
            <a:endParaRPr lang="es-MX" sz="2800" b="1" dirty="0">
              <a:solidFill>
                <a:srgbClr val="342B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223318" y="947221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 smtClean="0">
                <a:solidFill>
                  <a:srgbClr val="342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endParaRPr lang="es-MX" sz="2000" b="1" dirty="0">
              <a:solidFill>
                <a:srgbClr val="342B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911142" y="1061561"/>
            <a:ext cx="161299" cy="161299"/>
          </a:xfrm>
          <a:prstGeom prst="rect">
            <a:avLst/>
          </a:prstGeom>
          <a:solidFill>
            <a:srgbClr val="342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4036470852"/>
              </p:ext>
            </p:extLst>
          </p:nvPr>
        </p:nvGraphicFramePr>
        <p:xfrm>
          <a:off x="4978400" y="478882"/>
          <a:ext cx="7213600" cy="526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9421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2892463680"/>
              </p:ext>
            </p:extLst>
          </p:nvPr>
        </p:nvGraphicFramePr>
        <p:xfrm>
          <a:off x="-1226043" y="796510"/>
          <a:ext cx="7213600" cy="487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CuadroTexto 28"/>
          <p:cNvSpPr txBox="1"/>
          <p:nvPr/>
        </p:nvSpPr>
        <p:spPr>
          <a:xfrm>
            <a:off x="5319363" y="2645621"/>
            <a:ext cx="3052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víctimas</a:t>
            </a:r>
            <a:endParaRPr lang="es-MX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5319363" y="3171090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agresoras</a:t>
            </a:r>
            <a:endParaRPr lang="es-MX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319362" y="3626126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2F0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Otras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4211664" y="2612096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278</a:t>
            </a:r>
            <a:endParaRPr lang="es-MX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4195812" y="3132990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s-MX" sz="28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4230712" y="3626126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2F0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s-MX" sz="2800" b="1" dirty="0">
              <a:solidFill>
                <a:srgbClr val="2F0E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5158060" y="2703472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Rectángulo 37"/>
          <p:cNvSpPr/>
          <p:nvPr/>
        </p:nvSpPr>
        <p:spPr>
          <a:xfrm>
            <a:off x="5158059" y="3237154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Rectángulo 38"/>
          <p:cNvSpPr/>
          <p:nvPr/>
        </p:nvSpPr>
        <p:spPr>
          <a:xfrm>
            <a:off x="5181107" y="3701574"/>
            <a:ext cx="161299" cy="161299"/>
          </a:xfrm>
          <a:prstGeom prst="rect">
            <a:avLst/>
          </a:prstGeom>
          <a:solidFill>
            <a:srgbClr val="2F0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B050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6081228" y="651942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endParaRPr lang="es-MX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6081227" y="979019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Hombres</a:t>
            </a:r>
            <a:endParaRPr lang="es-MX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5499735" y="657227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44" name="Forma libre 43"/>
          <p:cNvSpPr/>
          <p:nvPr/>
        </p:nvSpPr>
        <p:spPr>
          <a:xfrm>
            <a:off x="5342406" y="728540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45" name="Rectángulo 44"/>
          <p:cNvSpPr/>
          <p:nvPr/>
        </p:nvSpPr>
        <p:spPr>
          <a:xfrm>
            <a:off x="5517171" y="1017044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0070C0"/>
              </a:solidFill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5619855" y="576162"/>
            <a:ext cx="542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276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5622381" y="912390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6100276" y="1272964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Mujeres</a:t>
            </a:r>
            <a:endParaRPr lang="es-MX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6100275" y="1600041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Hombres</a:t>
            </a:r>
            <a:endParaRPr lang="es-MX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5518783" y="1278249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0070C0"/>
              </a:solidFill>
            </a:endParaRPr>
          </a:p>
        </p:txBody>
      </p:sp>
      <p:sp>
        <p:nvSpPr>
          <p:cNvPr id="51" name="Forma libre 50"/>
          <p:cNvSpPr/>
          <p:nvPr/>
        </p:nvSpPr>
        <p:spPr>
          <a:xfrm>
            <a:off x="5361454" y="1349562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2" name="Rectángulo 51"/>
          <p:cNvSpPr/>
          <p:nvPr/>
        </p:nvSpPr>
        <p:spPr>
          <a:xfrm>
            <a:off x="5536219" y="1638066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0070C0"/>
              </a:solidFill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5638903" y="1197184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5641429" y="1533412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6100276" y="1987811"/>
            <a:ext cx="15605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Adulta mayor Mujer</a:t>
            </a:r>
            <a:endParaRPr lang="es-MX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6100275" y="2314888"/>
            <a:ext cx="17364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 mayor Hombre</a:t>
            </a:r>
            <a:endParaRPr lang="es-MX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5518783" y="1993096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0070C0"/>
              </a:solidFill>
            </a:endParaRPr>
          </a:p>
        </p:txBody>
      </p:sp>
      <p:sp>
        <p:nvSpPr>
          <p:cNvPr id="58" name="Forma libre 57"/>
          <p:cNvSpPr/>
          <p:nvPr/>
        </p:nvSpPr>
        <p:spPr>
          <a:xfrm>
            <a:off x="5361454" y="2064409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9" name="Rectángulo 58"/>
          <p:cNvSpPr/>
          <p:nvPr/>
        </p:nvSpPr>
        <p:spPr>
          <a:xfrm>
            <a:off x="5536219" y="2352913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0070C0"/>
              </a:solidFill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5638903" y="1912031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5641429" y="2248259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12"/>
          <p:cNvCxnSpPr>
            <a:stCxn id="44" idx="2"/>
            <a:endCxn id="58" idx="2"/>
          </p:cNvCxnSpPr>
          <p:nvPr/>
        </p:nvCxnSpPr>
        <p:spPr>
          <a:xfrm>
            <a:off x="5342406" y="1110779"/>
            <a:ext cx="19048" cy="13358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>
            <a:stCxn id="58" idx="2"/>
            <a:endCxn id="37" idx="2"/>
          </p:cNvCxnSpPr>
          <p:nvPr/>
        </p:nvCxnSpPr>
        <p:spPr>
          <a:xfrm flipH="1">
            <a:off x="5238710" y="2446648"/>
            <a:ext cx="122744" cy="41812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uadroTexto 70"/>
          <p:cNvSpPr txBox="1"/>
          <p:nvPr/>
        </p:nvSpPr>
        <p:spPr>
          <a:xfrm>
            <a:off x="9013024" y="270109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endParaRPr lang="es-MX" sz="10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9013023" y="597186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Hombres</a:t>
            </a:r>
            <a:endParaRPr lang="es-MX" sz="10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ángulo 72"/>
          <p:cNvSpPr/>
          <p:nvPr/>
        </p:nvSpPr>
        <p:spPr>
          <a:xfrm>
            <a:off x="8542794" y="275394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74" name="Forma libre 73"/>
          <p:cNvSpPr/>
          <p:nvPr/>
        </p:nvSpPr>
        <p:spPr>
          <a:xfrm>
            <a:off x="8385465" y="346707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950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8560230" y="635211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8662914" y="194329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24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CuadroTexto 76"/>
          <p:cNvSpPr txBox="1"/>
          <p:nvPr/>
        </p:nvSpPr>
        <p:spPr>
          <a:xfrm>
            <a:off x="8557704" y="530557"/>
            <a:ext cx="569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endParaRPr lang="es-MX" sz="24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9032072" y="891131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Mujeres</a:t>
            </a:r>
            <a:endParaRPr lang="es-MX" sz="10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CuadroTexto 78"/>
          <p:cNvSpPr txBox="1"/>
          <p:nvPr/>
        </p:nvSpPr>
        <p:spPr>
          <a:xfrm>
            <a:off x="9032071" y="1218208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Hombres</a:t>
            </a:r>
            <a:endParaRPr lang="es-MX" sz="10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8561842" y="896416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1" name="Forma libre 80"/>
          <p:cNvSpPr/>
          <p:nvPr/>
        </p:nvSpPr>
        <p:spPr>
          <a:xfrm>
            <a:off x="8388376" y="967729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950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2" name="Rectángulo 81"/>
          <p:cNvSpPr/>
          <p:nvPr/>
        </p:nvSpPr>
        <p:spPr>
          <a:xfrm>
            <a:off x="8579278" y="1256233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3" name="CuadroTexto 82"/>
          <p:cNvSpPr txBox="1"/>
          <p:nvPr/>
        </p:nvSpPr>
        <p:spPr>
          <a:xfrm>
            <a:off x="8681962" y="815351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CuadroTexto 83"/>
          <p:cNvSpPr txBox="1"/>
          <p:nvPr/>
        </p:nvSpPr>
        <p:spPr>
          <a:xfrm>
            <a:off x="8684488" y="1151579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ángulo 86"/>
          <p:cNvSpPr/>
          <p:nvPr/>
        </p:nvSpPr>
        <p:spPr>
          <a:xfrm>
            <a:off x="8561842" y="1611263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8" name="Forma libre 87"/>
          <p:cNvSpPr/>
          <p:nvPr/>
        </p:nvSpPr>
        <p:spPr>
          <a:xfrm>
            <a:off x="8404513" y="1682576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950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9" name="Rectángulo 88"/>
          <p:cNvSpPr/>
          <p:nvPr/>
        </p:nvSpPr>
        <p:spPr>
          <a:xfrm>
            <a:off x="8579278" y="1971080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90" name="CuadroTexto 89"/>
          <p:cNvSpPr txBox="1"/>
          <p:nvPr/>
        </p:nvSpPr>
        <p:spPr>
          <a:xfrm>
            <a:off x="8681962" y="1530198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Conector recto 90"/>
          <p:cNvCxnSpPr>
            <a:stCxn id="74" idx="2"/>
            <a:endCxn id="88" idx="2"/>
          </p:cNvCxnSpPr>
          <p:nvPr/>
        </p:nvCxnSpPr>
        <p:spPr>
          <a:xfrm>
            <a:off x="8385465" y="728946"/>
            <a:ext cx="19048" cy="1335869"/>
          </a:xfrm>
          <a:prstGeom prst="line">
            <a:avLst/>
          </a:prstGeom>
          <a:ln w="28575">
            <a:solidFill>
              <a:srgbClr val="950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uadroTexto 91"/>
          <p:cNvSpPr txBox="1"/>
          <p:nvPr/>
        </p:nvSpPr>
        <p:spPr>
          <a:xfrm>
            <a:off x="8684402" y="1893206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9032071" y="1611263"/>
            <a:ext cx="15605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Adulta mayor Mujer</a:t>
            </a:r>
            <a:endParaRPr lang="es-MX" sz="10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9032070" y="1938340"/>
            <a:ext cx="17364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 mayor Hombre</a:t>
            </a:r>
            <a:endParaRPr lang="es-MX" sz="10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cto 2"/>
          <p:cNvCxnSpPr>
            <a:stCxn id="38" idx="0"/>
          </p:cNvCxnSpPr>
          <p:nvPr/>
        </p:nvCxnSpPr>
        <p:spPr>
          <a:xfrm flipV="1">
            <a:off x="5238709" y="2981428"/>
            <a:ext cx="422325" cy="255726"/>
          </a:xfrm>
          <a:prstGeom prst="line">
            <a:avLst/>
          </a:prstGeom>
          <a:ln w="28575">
            <a:solidFill>
              <a:srgbClr val="950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>
            <a:off x="5641429" y="2995449"/>
            <a:ext cx="1879511" cy="0"/>
          </a:xfrm>
          <a:prstGeom prst="line">
            <a:avLst/>
          </a:prstGeom>
          <a:ln w="28575">
            <a:solidFill>
              <a:srgbClr val="950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>
            <a:endCxn id="88" idx="2"/>
          </p:cNvCxnSpPr>
          <p:nvPr/>
        </p:nvCxnSpPr>
        <p:spPr>
          <a:xfrm flipV="1">
            <a:off x="7532370" y="2064815"/>
            <a:ext cx="872143" cy="916613"/>
          </a:xfrm>
          <a:prstGeom prst="line">
            <a:avLst/>
          </a:prstGeom>
          <a:ln w="28575">
            <a:solidFill>
              <a:srgbClr val="950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746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1342369828"/>
              </p:ext>
            </p:extLst>
          </p:nvPr>
        </p:nvGraphicFramePr>
        <p:xfrm>
          <a:off x="-434967" y="776748"/>
          <a:ext cx="7213600" cy="487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830489" y="373836"/>
            <a:ext cx="3052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Seguimientos de caso</a:t>
            </a:r>
            <a:endParaRPr lang="es-MX" sz="20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830489" y="861205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EB7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Visitas colaterales</a:t>
            </a:r>
            <a:endParaRPr lang="es-MX" sz="2000" b="1" dirty="0">
              <a:solidFill>
                <a:srgbClr val="EB7C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830488" y="1354341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Acompañamientos [traslados]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830487" y="1954198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Requerimientos de NNA</a:t>
            </a:r>
            <a:endParaRPr lang="es-MX" sz="2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887636" y="2626038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Pensiones depositadas en UAVI</a:t>
            </a:r>
            <a:endParaRPr lang="es-MX" sz="2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289195" y="340311"/>
            <a:ext cx="134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endParaRPr lang="es-MX" sz="32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289186" y="861205"/>
            <a:ext cx="134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EB7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s-MX" sz="3200" b="1" dirty="0">
              <a:solidFill>
                <a:srgbClr val="EB7C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289194" y="1354341"/>
            <a:ext cx="134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es-MX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289193" y="1954198"/>
            <a:ext cx="134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32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289192" y="2591748"/>
            <a:ext cx="134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s-MX" sz="32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669186" y="431687"/>
            <a:ext cx="161299" cy="16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4" name="Rectángulo 13"/>
          <p:cNvSpPr/>
          <p:nvPr/>
        </p:nvSpPr>
        <p:spPr>
          <a:xfrm>
            <a:off x="5669185" y="927269"/>
            <a:ext cx="161299" cy="161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5" name="Rectángulo 14"/>
          <p:cNvSpPr/>
          <p:nvPr/>
        </p:nvSpPr>
        <p:spPr>
          <a:xfrm>
            <a:off x="5692233" y="1429789"/>
            <a:ext cx="161299" cy="1612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703662" y="2039346"/>
            <a:ext cx="161299" cy="1612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5731569" y="2683887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84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868330" y="851522"/>
            <a:ext cx="3962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Desahogo de audiencias</a:t>
            </a:r>
            <a:endParaRPr lang="es-MX" sz="20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019207" y="835617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s-MX" sz="32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707031" y="923658"/>
            <a:ext cx="161299" cy="161299"/>
          </a:xfrm>
          <a:prstGeom prst="rect">
            <a:avLst/>
          </a:prstGeom>
          <a:solidFill>
            <a:srgbClr val="5A9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868330" y="1736677"/>
            <a:ext cx="3962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2E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Juicios iniciados del sistema tradicional</a:t>
            </a:r>
            <a:endParaRPr lang="es-MX" sz="2000" b="1" dirty="0">
              <a:solidFill>
                <a:srgbClr val="2E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019207" y="1694473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2E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MX" sz="3200" b="1" dirty="0">
              <a:solidFill>
                <a:srgbClr val="2E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707031" y="1808813"/>
            <a:ext cx="161299" cy="161299"/>
          </a:xfrm>
          <a:prstGeom prst="rect">
            <a:avLst/>
          </a:prstGeom>
          <a:solidFill>
            <a:srgbClr val="2E2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95085D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868330" y="2598276"/>
            <a:ext cx="3962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9308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Juicios iniciados del nuevo sistema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019207" y="2556072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9308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s-MX" sz="3200" b="1" dirty="0">
              <a:solidFill>
                <a:srgbClr val="9308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707031" y="2670412"/>
            <a:ext cx="161299" cy="161299"/>
          </a:xfrm>
          <a:prstGeom prst="rect">
            <a:avLst/>
          </a:prstGeom>
          <a:solidFill>
            <a:srgbClr val="930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868330" y="3452464"/>
            <a:ext cx="3962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FF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Asesorías </a:t>
            </a:r>
            <a:endParaRPr lang="es-MX" sz="2000" b="1" dirty="0">
              <a:solidFill>
                <a:srgbClr val="FF7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019207" y="3410260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</a:t>
            </a:r>
            <a:endParaRPr lang="es-MX" sz="3200" b="1" dirty="0">
              <a:solidFill>
                <a:srgbClr val="FF7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707031" y="3524600"/>
            <a:ext cx="161299" cy="161299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868331" y="5121037"/>
            <a:ext cx="2921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89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Juicios de seguimiento del nuevo sistema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019207" y="5078833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89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276</a:t>
            </a:r>
            <a:endParaRPr lang="es-MX" sz="3200" b="1" dirty="0">
              <a:solidFill>
                <a:srgbClr val="0897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707031" y="5193173"/>
            <a:ext cx="161299" cy="161299"/>
          </a:xfrm>
          <a:prstGeom prst="rect">
            <a:avLst/>
          </a:prstGeom>
          <a:solidFill>
            <a:srgbClr val="089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3059930939"/>
              </p:ext>
            </p:extLst>
          </p:nvPr>
        </p:nvGraphicFramePr>
        <p:xfrm>
          <a:off x="147357" y="551578"/>
          <a:ext cx="6867527" cy="526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uadroTexto 17"/>
          <p:cNvSpPr txBox="1"/>
          <p:nvPr/>
        </p:nvSpPr>
        <p:spPr>
          <a:xfrm>
            <a:off x="7868330" y="4261331"/>
            <a:ext cx="3962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E6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Juicios de seguimiento del sistema tradicional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7019207" y="4219127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E6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endParaRPr lang="es-MX" sz="3200" b="1" dirty="0">
              <a:solidFill>
                <a:srgbClr val="0E6C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707031" y="4333467"/>
            <a:ext cx="161299" cy="161299"/>
          </a:xfrm>
          <a:prstGeom prst="rect">
            <a:avLst/>
          </a:prstGeom>
          <a:solidFill>
            <a:srgbClr val="0E6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16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="" xmlns:a16="http://schemas.microsoft.com/office/drawing/2014/main" id="{1C72495E-963A-4242-9344-554AA32ADD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7961909"/>
              </p:ext>
            </p:extLst>
          </p:nvPr>
        </p:nvGraphicFramePr>
        <p:xfrm>
          <a:off x="-1117600" y="796315"/>
          <a:ext cx="7213600" cy="487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8E6CB7A2-36A5-41C0-979A-D1946B6DC211}"/>
              </a:ext>
            </a:extLst>
          </p:cNvPr>
          <p:cNvSpPr txBox="1"/>
          <p:nvPr/>
        </p:nvSpPr>
        <p:spPr>
          <a:xfrm>
            <a:off x="6096000" y="896293"/>
            <a:ext cx="6096000" cy="380246"/>
          </a:xfrm>
          <a:prstGeom prst="rect">
            <a:avLst/>
          </a:prstGeom>
          <a:solidFill>
            <a:srgbClr val="6B80E1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Familiares de usuarias presentaron </a:t>
            </a:r>
            <a:r>
              <a:rPr lang="es-ES" b="1" dirty="0" err="1">
                <a:solidFill>
                  <a:schemeClr val="bg1"/>
                </a:solidFill>
              </a:rPr>
              <a:t>Covid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B3D4A934-9B4D-4D18-BFF8-35E600F11CD9}"/>
              </a:ext>
            </a:extLst>
          </p:cNvPr>
          <p:cNvSpPr txBox="1"/>
          <p:nvPr/>
        </p:nvSpPr>
        <p:spPr>
          <a:xfrm>
            <a:off x="6096000" y="2062682"/>
            <a:ext cx="6096000" cy="380246"/>
          </a:xfrm>
          <a:prstGeom prst="rect">
            <a:avLst/>
          </a:prstGeom>
          <a:solidFill>
            <a:srgbClr val="00D89D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Usuarias que presentaron </a:t>
            </a:r>
            <a:r>
              <a:rPr lang="es-ES" b="1" dirty="0" err="1">
                <a:solidFill>
                  <a:schemeClr val="bg1"/>
                </a:solidFill>
              </a:rPr>
              <a:t>Covid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140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296</Words>
  <Application>Microsoft Macintosh PowerPoint</Application>
  <PresentationFormat>Personalizado</PresentationFormat>
  <Paragraphs>163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Duran</dc:creator>
  <cp:lastModifiedBy>Usuario1 Usuario1</cp:lastModifiedBy>
  <cp:revision>91</cp:revision>
  <dcterms:created xsi:type="dcterms:W3CDTF">2019-04-09T15:21:05Z</dcterms:created>
  <dcterms:modified xsi:type="dcterms:W3CDTF">2020-10-20T19:52:56Z</dcterms:modified>
</cp:coreProperties>
</file>