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9D"/>
    <a:srgbClr val="6B80E1"/>
    <a:srgbClr val="223C6C"/>
    <a:srgbClr val="FF0066"/>
    <a:srgbClr val="099753"/>
    <a:srgbClr val="D97537"/>
    <a:srgbClr val="342B6F"/>
    <a:srgbClr val="FF7200"/>
    <a:srgbClr val="977200"/>
    <a:srgbClr val="2F0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249" autoAdjust="0"/>
  </p:normalViewPr>
  <p:slideViewPr>
    <p:cSldViewPr snapToGrid="0">
      <p:cViewPr varScale="1">
        <p:scale>
          <a:sx n="106" d="100"/>
          <a:sy n="106" d="100"/>
        </p:scale>
        <p:origin x="12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669"/>
          <c:y val="9.6362491513847542E-2"/>
          <c:w val="0.55267023400243986"/>
          <c:h val="0.817694268796186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A7E-4546-992A-1887A36A49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A7E-4546-992A-1887A36A49D8}"/>
                </c:ext>
              </c:extLst>
            </c:dLbl>
            <c:dLbl>
              <c:idx val="2"/>
              <c:layout>
                <c:manualLayout>
                  <c:x val="-5.8098591549295836E-2"/>
                  <c:y val="8.0941588607737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19190140845070422"/>
                  <c:y val="-0.212412241390272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51</c:v>
                </c:pt>
                <c:pt idx="1">
                  <c:v>25</c:v>
                </c:pt>
                <c:pt idx="2">
                  <c:v>64</c:v>
                </c:pt>
                <c:pt idx="3">
                  <c:v>288</c:v>
                </c:pt>
                <c:pt idx="4">
                  <c:v>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6B-4A6A-B13C-73748A39EB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5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C6B-4A6A-B13C-73748A39EBE9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1CC6-4837-8F82-D677A2B7DFFD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C6B-4A6A-B13C-73748A39EBE9}"/>
              </c:ext>
            </c:extLst>
          </c:dPt>
          <c:dPt>
            <c:idx val="1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C6B-4A6A-B13C-73748A39EBE9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6C6B-4A6A-B13C-73748A39EBE9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1CC6-4837-8F82-D677A2B7DFFD}"/>
              </c:ext>
            </c:extLst>
          </c:dPt>
          <c:dLbls>
            <c:dLbl>
              <c:idx val="0"/>
              <c:layout>
                <c:manualLayout>
                  <c:x val="-0.118646306975713"/>
                  <c:y val="0.17246651174524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C6B-4A6A-B13C-73748A39EBE9}"/>
                </c:ext>
              </c:extLst>
            </c:dLbl>
            <c:dLbl>
              <c:idx val="2"/>
              <c:layout>
                <c:manualLayout>
                  <c:x val="-4.9776117333924938E-2"/>
                  <c:y val="-7.69668901609856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6B-4A6A-B13C-73748A39EBE9}"/>
                </c:ext>
              </c:extLst>
            </c:dLbl>
            <c:dLbl>
              <c:idx val="3"/>
              <c:layout>
                <c:manualLayout>
                  <c:x val="1.7605633802816902E-3"/>
                  <c:y val="-0.154342141156249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6B-4A6A-B13C-73748A39EBE9}"/>
                </c:ext>
              </c:extLst>
            </c:dLbl>
            <c:dLbl>
              <c:idx val="4"/>
              <c:layout>
                <c:manualLayout>
                  <c:x val="0.11611705667073299"/>
                  <c:y val="-0.139866559739436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5"/>
              <c:layout>
                <c:manualLayout>
                  <c:x val="7.4823805034934007E-2"/>
                  <c:y val="2.5350162749533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84507042253516E-2"/>
                      <c:h val="0.10028529880486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C6B-4A6A-B13C-73748A39EB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B4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C6B-4A6A-B13C-73748A39EBE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0548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1CC6-4837-8F82-D677A2B7DFFD}"/>
                </c:ext>
              </c:extLst>
            </c:dLbl>
            <c:dLbl>
              <c:idx val="8"/>
              <c:layout>
                <c:manualLayout>
                  <c:x val="6.2823278252190279E-2"/>
                  <c:y val="3.65225541934412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6B-4A6A-B13C-73748A39EBE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6C6B-4A6A-B13C-73748A39EBE9}"/>
                </c:ext>
              </c:extLst>
            </c:dLbl>
            <c:dLbl>
              <c:idx val="10"/>
              <c:layout>
                <c:manualLayout>
                  <c:x val="4.9022679383386898E-3"/>
                  <c:y val="6.90213902317462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626262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6B-4A6A-B13C-73748A39EBE9}"/>
                </c:ext>
              </c:extLst>
            </c:dLbl>
            <c:dLbl>
              <c:idx val="11"/>
              <c:layout>
                <c:manualLayout>
                  <c:x val="1.8006404569147167E-2"/>
                  <c:y val="-1.1961219052463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6B-4A6A-B13C-73748A39EBE9}"/>
                </c:ext>
              </c:extLst>
            </c:dLbl>
            <c:dLbl>
              <c:idx val="12"/>
              <c:layout>
                <c:manualLayout>
                  <c:x val="3.6971830985915492E-2"/>
                  <c:y val="1.3024064779852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23C6C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CC6-4837-8F82-D677A2B7DFF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48F4-4595-AA1C-A32C7A92B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Hoja1!$A$2:$A$16</c:f>
              <c:strCache>
                <c:ptCount val="14"/>
                <c:pt idx="0">
                  <c:v>conyuge h m</c:v>
                </c:pt>
                <c:pt idx="1">
                  <c:v>CONYUGE M H</c:v>
                </c:pt>
                <c:pt idx="2">
                  <c:v>ex conyuge h m</c:v>
                </c:pt>
                <c:pt idx="3">
                  <c:v>union libre h m</c:v>
                </c:pt>
                <c:pt idx="4">
                  <c:v>ex union libre h m</c:v>
                </c:pt>
                <c:pt idx="5">
                  <c:v>ex novio novia</c:v>
                </c:pt>
                <c:pt idx="7">
                  <c:v>HIJA MADRE</c:v>
                </c:pt>
                <c:pt idx="8">
                  <c:v>hijo madre</c:v>
                </c:pt>
                <c:pt idx="9">
                  <c:v>HIJO PADRE</c:v>
                </c:pt>
                <c:pt idx="10">
                  <c:v>PADRE HIJO</c:v>
                </c:pt>
                <c:pt idx="11">
                  <c:v>MADRE HIJA</c:v>
                </c:pt>
                <c:pt idx="12">
                  <c:v>HERMANO HERMANA</c:v>
                </c:pt>
                <c:pt idx="13">
                  <c:v>OTROS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19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10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97887323943655E-2"/>
                      <c:h val="7.7870936261750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</c:v>
                </c:pt>
                <c:pt idx="1">
                  <c:v>24</c:v>
                </c:pt>
                <c:pt idx="2">
                  <c:v>19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105432"/>
        <c:axId val="275101864"/>
      </c:barChart>
      <c:valAx>
        <c:axId val="27510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75105432"/>
        <c:crosses val="autoZero"/>
        <c:crossBetween val="between"/>
      </c:valAx>
      <c:catAx>
        <c:axId val="2751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10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</c:v>
                </c:pt>
                <c:pt idx="1">
                  <c:v>254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645655428634801"/>
                  <c:y val="-0.225738833659105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-3.5685025507374978E-2"/>
                  <c:y val="-3.23955664852869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7720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fld id="{5E0E010C-0672-4290-BDA1-A3C3DDCBE147}" type="PERCENTAGE">
                      <a:rPr lang="en-US">
                        <a:solidFill>
                          <a:srgbClr val="977200"/>
                        </a:solidFill>
                      </a:rPr>
                      <a:pPr>
                        <a:defRPr sz="1600">
                          <a:solidFill>
                            <a:srgbClr val="977200"/>
                          </a:solidFill>
                          <a:latin typeface="Arial Nova" panose="020B0504020202020204" pitchFamily="34" charset="0"/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772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65071531551508E-2"/>
                      <c:h val="3.2169440006235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8.9788732394366133E-2"/>
                  <c:y val="4.8833269409445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1.0643506709548599E-2"/>
                  <c:y val="-1.917880707770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3.3450704225351999E-2"/>
                  <c:y val="4.51165910177024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6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5-4FAA-A47B-02865E022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111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CD-4C75-9484-61DFC2826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CD-4C75-9484-61DFC2826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CD-4C75-9484-61DFC28269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CD-4C75-9484-61DFC28269A1}"/>
                </c:ext>
              </c:extLst>
            </c:dLbl>
            <c:dLbl>
              <c:idx val="4"/>
              <c:layout>
                <c:manualLayout>
                  <c:x val="2.7739242961840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dLbl>
              <c:idx val="5"/>
              <c:layout>
                <c:manualLayout>
                  <c:x val="3.69856572824540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09-4693-8FA1-B5BFC722F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275</c:v>
                </c:pt>
                <c:pt idx="1">
                  <c:v>95</c:v>
                </c:pt>
                <c:pt idx="2">
                  <c:v>81</c:v>
                </c:pt>
                <c:pt idx="3">
                  <c:v>8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0281112"/>
        <c:axId val="270277592"/>
      </c:barChart>
      <c:valAx>
        <c:axId val="270277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70281112"/>
        <c:crosses val="autoZero"/>
        <c:crossBetween val="between"/>
      </c:valAx>
      <c:catAx>
        <c:axId val="2702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27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 COVID</c:v>
                </c:pt>
              </c:strCache>
            </c:strRef>
          </c:tx>
          <c:dPt>
            <c:idx val="0"/>
            <c:bubble3D val="0"/>
            <c:spPr>
              <a:solidFill>
                <a:srgbClr val="6B80E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44-4EE9-A6EA-8DE20358B3A3}"/>
              </c:ext>
            </c:extLst>
          </c:dPt>
          <c:dPt>
            <c:idx val="1"/>
            <c:bubble3D val="0"/>
            <c:spPr>
              <a:solidFill>
                <a:srgbClr val="00D8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44-4EE9-A6EA-8DE20358B3A3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44-4EE9-A6EA-8DE20358B3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4-4EE9-A6EA-8DE20358B3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44-4EE9-A6EA-8DE20358B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familiares</c:v>
                </c:pt>
                <c:pt idx="1">
                  <c:v>usuarias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44-4EE9-A6EA-8DE20358B3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64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304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DEE3-9551-46AF-A2EE-36E8FE7C0959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4680-2181-4B78-840D-5DF5204543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16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64680-2181-4B78-840D-5DF5204543D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1960" y="2271870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F0E5D"/>
                </a:solidFill>
                <a:latin typeface="Arial Nova" panose="020B0604020202020204" pitchFamily="34" charset="0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0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586763708"/>
              </p:ext>
            </p:extLst>
          </p:nvPr>
        </p:nvGraphicFramePr>
        <p:xfrm>
          <a:off x="-1477527" y="833693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17832" y="46643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s-MX" sz="28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MX" sz="28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1071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39289719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4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839007612"/>
              </p:ext>
            </p:extLst>
          </p:nvPr>
        </p:nvGraphicFramePr>
        <p:xfrm>
          <a:off x="-1117600" y="737741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76588" y="96585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60713" y="13318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Mujer - Hombre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08337" y="178638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D97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cónyuge Hombre - Mujer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95185" y="221284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</a:t>
            </a:r>
            <a:endParaRPr lang="es-MX" sz="20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33735" y="268636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 Unión libre Hombre – Mujer 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3967" y="126833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25846" y="174021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D97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D97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68178" y="2203514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49848" y="26362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31160" y="1023702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783534" y="1413777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767330" y="1863325"/>
            <a:ext cx="161299" cy="161299"/>
          </a:xfrm>
          <a:prstGeom prst="rect">
            <a:avLst/>
          </a:prstGeom>
          <a:solidFill>
            <a:srgbClr val="D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33886" y="2307269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830043" y="2775965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96000" y="3121223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 - 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65946" y="305755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27313" y="321574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028357" y="3518807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2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Hija - Madre</a:t>
            </a:r>
            <a:endParaRPr lang="es-MX" sz="2000" b="1" dirty="0">
              <a:solidFill>
                <a:srgbClr val="223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168179" y="348067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2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223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814711" y="3592047"/>
            <a:ext cx="161299" cy="161299"/>
          </a:xfrm>
          <a:prstGeom prst="rect">
            <a:avLst/>
          </a:prstGeom>
          <a:solidFill>
            <a:srgbClr val="22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62669EC-2C9D-4B78-A9AD-30517AB499D2}"/>
              </a:ext>
            </a:extLst>
          </p:cNvPr>
          <p:cNvSpPr txBox="1"/>
          <p:nvPr/>
        </p:nvSpPr>
        <p:spPr>
          <a:xfrm>
            <a:off x="6036293" y="383843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- Padre</a:t>
            </a:r>
            <a:endParaRPr lang="es-MX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8A500AF-4D29-4845-8F3F-8A53D4029491}"/>
              </a:ext>
            </a:extLst>
          </p:cNvPr>
          <p:cNvSpPr/>
          <p:nvPr/>
        </p:nvSpPr>
        <p:spPr>
          <a:xfrm flipH="1" flipV="1">
            <a:off x="5783534" y="3905745"/>
            <a:ext cx="183577" cy="154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150609-A3C4-42A8-9BAB-1C08670CDBCE}"/>
              </a:ext>
            </a:extLst>
          </p:cNvPr>
          <p:cNvSpPr txBox="1"/>
          <p:nvPr/>
        </p:nvSpPr>
        <p:spPr>
          <a:xfrm>
            <a:off x="5175964" y="379226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F4241A-9A19-478D-92C1-891BD0C2BD6E}"/>
              </a:ext>
            </a:extLst>
          </p:cNvPr>
          <p:cNvSpPr txBox="1"/>
          <p:nvPr/>
        </p:nvSpPr>
        <p:spPr>
          <a:xfrm>
            <a:off x="6008337" y="4197359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- Madre</a:t>
            </a:r>
            <a:endParaRPr lang="es-MX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DC861FC-7F47-4E59-9376-D147805E02C8}"/>
              </a:ext>
            </a:extLst>
          </p:cNvPr>
          <p:cNvSpPr/>
          <p:nvPr/>
        </p:nvSpPr>
        <p:spPr>
          <a:xfrm>
            <a:off x="5799414" y="4263625"/>
            <a:ext cx="161299" cy="161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213B0E3-C905-4348-A8AF-61A34DD2C860}"/>
              </a:ext>
            </a:extLst>
          </p:cNvPr>
          <p:cNvSpPr txBox="1"/>
          <p:nvPr/>
        </p:nvSpPr>
        <p:spPr>
          <a:xfrm>
            <a:off x="5171216" y="4144220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D2FC4A0-522D-4708-A89C-24567ADD96B6}"/>
              </a:ext>
            </a:extLst>
          </p:cNvPr>
          <p:cNvSpPr txBox="1"/>
          <p:nvPr/>
        </p:nvSpPr>
        <p:spPr>
          <a:xfrm>
            <a:off x="6008337" y="4555649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- Hijo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66CE41E-4F11-4FFE-A993-F0A915EB93B8}"/>
              </a:ext>
            </a:extLst>
          </p:cNvPr>
          <p:cNvSpPr/>
          <p:nvPr/>
        </p:nvSpPr>
        <p:spPr>
          <a:xfrm>
            <a:off x="5794672" y="4602689"/>
            <a:ext cx="161299" cy="1612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D469F4-4D66-43B2-9789-71FD5305E96C}"/>
              </a:ext>
            </a:extLst>
          </p:cNvPr>
          <p:cNvSpPr txBox="1"/>
          <p:nvPr/>
        </p:nvSpPr>
        <p:spPr>
          <a:xfrm>
            <a:off x="5183251" y="450396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98164B6-BDEB-4C7C-9691-EC4341AC05D7}"/>
              </a:ext>
            </a:extLst>
          </p:cNvPr>
          <p:cNvSpPr txBox="1"/>
          <p:nvPr/>
        </p:nvSpPr>
        <p:spPr>
          <a:xfrm>
            <a:off x="6008337" y="487591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- Hija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0E262E4-FA63-43A0-A439-A00C17D46745}"/>
              </a:ext>
            </a:extLst>
          </p:cNvPr>
          <p:cNvSpPr/>
          <p:nvPr/>
        </p:nvSpPr>
        <p:spPr>
          <a:xfrm>
            <a:off x="5801052" y="4934060"/>
            <a:ext cx="161299" cy="161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5419F9B-1F04-4720-8A9B-E4F115B0A450}"/>
              </a:ext>
            </a:extLst>
          </p:cNvPr>
          <p:cNvSpPr txBox="1"/>
          <p:nvPr/>
        </p:nvSpPr>
        <p:spPr>
          <a:xfrm>
            <a:off x="5178047" y="4813184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8B91376-8C01-43D6-8C35-F9C10262245D}"/>
              </a:ext>
            </a:extLst>
          </p:cNvPr>
          <p:cNvSpPr txBox="1"/>
          <p:nvPr/>
        </p:nvSpPr>
        <p:spPr>
          <a:xfrm>
            <a:off x="6028357" y="5196173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2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- Hermana</a:t>
            </a:r>
            <a:endParaRPr lang="es-MX" sz="2000" b="1" dirty="0">
              <a:solidFill>
                <a:srgbClr val="223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9267075-0FDB-4C6D-A362-0AE6B1E12321}"/>
              </a:ext>
            </a:extLst>
          </p:cNvPr>
          <p:cNvSpPr/>
          <p:nvPr/>
        </p:nvSpPr>
        <p:spPr>
          <a:xfrm>
            <a:off x="5798141" y="5261174"/>
            <a:ext cx="161299" cy="161299"/>
          </a:xfrm>
          <a:prstGeom prst="rect">
            <a:avLst/>
          </a:prstGeom>
          <a:solidFill>
            <a:srgbClr val="22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A9B8D85-39DB-4F83-AFCA-9733C563653A}"/>
              </a:ext>
            </a:extLst>
          </p:cNvPr>
          <p:cNvSpPr txBox="1"/>
          <p:nvPr/>
        </p:nvSpPr>
        <p:spPr>
          <a:xfrm>
            <a:off x="5184895" y="514176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23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223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3F66E3F-048B-4379-92E7-F644EFD71CF6}"/>
              </a:ext>
            </a:extLst>
          </p:cNvPr>
          <p:cNvSpPr txBox="1"/>
          <p:nvPr/>
        </p:nvSpPr>
        <p:spPr>
          <a:xfrm>
            <a:off x="6028357" y="5531942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MX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505FD30-F2F0-4867-AE93-B4C874D31D36}"/>
              </a:ext>
            </a:extLst>
          </p:cNvPr>
          <p:cNvSpPr/>
          <p:nvPr/>
        </p:nvSpPr>
        <p:spPr>
          <a:xfrm>
            <a:off x="5794671" y="5576995"/>
            <a:ext cx="161299" cy="1612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A66722D-398D-467B-8FF3-B7A5691CDAE6}"/>
              </a:ext>
            </a:extLst>
          </p:cNvPr>
          <p:cNvSpPr txBox="1"/>
          <p:nvPr/>
        </p:nvSpPr>
        <p:spPr>
          <a:xfrm>
            <a:off x="5194379" y="549371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290491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290491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3019251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FF72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4898502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489850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5012842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94722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94722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1061561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646690226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47385037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MX" sz="2800" b="1" dirty="0">
              <a:solidFill>
                <a:srgbClr val="2F0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6875035"/>
              </p:ext>
            </p:extLst>
          </p:nvPr>
        </p:nvGraphicFramePr>
        <p:xfrm>
          <a:off x="-779389" y="79827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69018122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72495E-963A-4242-9344-554AA32AD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869950"/>
              </p:ext>
            </p:extLst>
          </p:nvPr>
        </p:nvGraphicFramePr>
        <p:xfrm>
          <a:off x="-1117600" y="796315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E6CB7A2-36A5-41C0-979A-D1946B6DC211}"/>
              </a:ext>
            </a:extLst>
          </p:cNvPr>
          <p:cNvSpPr txBox="1"/>
          <p:nvPr/>
        </p:nvSpPr>
        <p:spPr>
          <a:xfrm>
            <a:off x="6096000" y="896293"/>
            <a:ext cx="6096000" cy="380246"/>
          </a:xfrm>
          <a:prstGeom prst="rect">
            <a:avLst/>
          </a:prstGeom>
          <a:solidFill>
            <a:srgbClr val="6B80E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Familiares de usuarias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4A934-9B4D-4D18-BFF8-35E600F11CD9}"/>
              </a:ext>
            </a:extLst>
          </p:cNvPr>
          <p:cNvSpPr txBox="1"/>
          <p:nvPr/>
        </p:nvSpPr>
        <p:spPr>
          <a:xfrm>
            <a:off x="6096000" y="2062682"/>
            <a:ext cx="6096000" cy="380246"/>
          </a:xfrm>
          <a:prstGeom prst="rect">
            <a:avLst/>
          </a:prstGeom>
          <a:solidFill>
            <a:srgbClr val="00D89D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Usuarias que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271</Words>
  <Application>Microsoft Office PowerPoint</Application>
  <PresentationFormat>Panorámica</PresentationFormat>
  <Paragraphs>152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Jose Antonio Durán Alvarado</cp:lastModifiedBy>
  <cp:revision>86</cp:revision>
  <dcterms:created xsi:type="dcterms:W3CDTF">2019-04-09T15:21:05Z</dcterms:created>
  <dcterms:modified xsi:type="dcterms:W3CDTF">2020-09-22T19:37:18Z</dcterms:modified>
</cp:coreProperties>
</file>