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B6F"/>
    <a:srgbClr val="099753"/>
    <a:srgbClr val="FF7200"/>
    <a:srgbClr val="977200"/>
    <a:srgbClr val="FF0066"/>
    <a:srgbClr val="223C6C"/>
    <a:srgbClr val="2F0E5D"/>
    <a:srgbClr val="95085D"/>
    <a:srgbClr val="0070C0"/>
    <a:srgbClr val="205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4375623821669"/>
          <c:y val="9.6362491513847542E-2"/>
          <c:w val="0.55267023400243986"/>
          <c:h val="0.8176942687961866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7E-4546-992A-1887A36A4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7E-4546-992A-1887A36A49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7E-4546-992A-1887A36A4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7E-4546-992A-1887A36A49D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A7E-4546-992A-1887A36A49D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A7E-4546-992A-1887A36A49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A7E-4546-992A-1887A36A49D8}"/>
                </c:ext>
              </c:extLst>
            </c:dLbl>
            <c:dLbl>
              <c:idx val="2"/>
              <c:layout>
                <c:manualLayout>
                  <c:x val="-4.0492957746478805E-2"/>
                  <c:y val="8.0941588607737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7E-4546-992A-1887A36A49D8}"/>
                </c:ext>
              </c:extLst>
            </c:dLbl>
            <c:dLbl>
              <c:idx val="3"/>
              <c:layout>
                <c:manualLayout>
                  <c:x val="-0.123319632361096"/>
                  <c:y val="6.59138688856118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7E-4546-992A-1887A36A49D8}"/>
                </c:ext>
              </c:extLst>
            </c:dLbl>
            <c:dLbl>
              <c:idx val="4"/>
              <c:layout>
                <c:manualLayout>
                  <c:x val="0.19190140845070422"/>
                  <c:y val="-0.212412241390272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7E-4546-992A-1887A36A4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Casos</c:v>
                </c:pt>
                <c:pt idx="1">
                  <c:v>Entrevistas</c:v>
                </c:pt>
                <c:pt idx="2">
                  <c:v>Atendidas primera vez</c:v>
                </c:pt>
                <c:pt idx="3">
                  <c:v>Atendidas con expediente</c:v>
                </c:pt>
                <c:pt idx="4">
                  <c:v>Intervenciones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34</c:v>
                </c:pt>
                <c:pt idx="1">
                  <c:v>12</c:v>
                </c:pt>
                <c:pt idx="2">
                  <c:v>43</c:v>
                </c:pt>
                <c:pt idx="3">
                  <c:v>279</c:v>
                </c:pt>
                <c:pt idx="4">
                  <c:v>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7E-4546-992A-1887A36A49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1C-4FC5-BD5E-E65F1B200857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1C-4FC5-BD5E-E65F1B200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Agresoras</c:v>
                </c:pt>
                <c:pt idx="1">
                  <c:v>Víctimas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1C-4FC5-BD5E-E65F1B2008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6B-4A6A-B13C-73748A39EB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6B-4A6A-B13C-73748A39EBE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6B-4A6A-B13C-73748A39EB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6B-4A6A-B13C-73748A39EBE9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C6B-4A6A-B13C-73748A39EB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C6B-4A6A-B13C-73748A39EBE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C6B-4A6A-B13C-73748A39EBE9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C6B-4A6A-B13C-73748A39EBE9}"/>
              </c:ext>
            </c:extLst>
          </c:dPt>
          <c:dPt>
            <c:idx val="9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C6B-4A6A-B13C-73748A39EBE9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C6B-4A6A-B13C-73748A39EBE9}"/>
              </c:ext>
            </c:extLst>
          </c:dPt>
          <c:dPt>
            <c:idx val="11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6C6B-4A6A-B13C-73748A39EBE9}"/>
              </c:ext>
            </c:extLst>
          </c:dPt>
          <c:dLbls>
            <c:dLbl>
              <c:idx val="0"/>
              <c:layout>
                <c:manualLayout>
                  <c:x val="-0.118646306975713"/>
                  <c:y val="0.172466511745244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B-4A6A-B13C-73748A39EBE9}"/>
                </c:ext>
              </c:extLst>
            </c:dLbl>
            <c:dLbl>
              <c:idx val="1"/>
              <c:layout>
                <c:manualLayout>
                  <c:x val="-9.7311328601530439E-2"/>
                  <c:y val="-6.13380124251629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6B-4A6A-B13C-73748A39EBE9}"/>
                </c:ext>
              </c:extLst>
            </c:dLbl>
            <c:dLbl>
              <c:idx val="2"/>
              <c:layout>
                <c:manualLayout>
                  <c:x val="-8.0985915492957805E-2"/>
                  <c:y val="-0.159551767068190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6B-4A6A-B13C-73748A39EBE9}"/>
                </c:ext>
              </c:extLst>
            </c:dLbl>
            <c:dLbl>
              <c:idx val="3"/>
              <c:layout>
                <c:manualLayout>
                  <c:x val="0.11611705667073299"/>
                  <c:y val="-0.139866559739436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6B-4A6A-B13C-73748A39EBE9}"/>
                </c:ext>
              </c:extLst>
            </c:dLbl>
            <c:dLbl>
              <c:idx val="4"/>
              <c:layout>
                <c:manualLayout>
                  <c:x val="0.11443648109127208"/>
                  <c:y val="0.12433305507641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C6B-4A6A-B13C-73748A39EBE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B4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C6B-4A6A-B13C-73748A39EBE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0548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C6B-4A6A-B13C-73748A39EBE9}"/>
                </c:ext>
              </c:extLst>
            </c:dLbl>
            <c:dLbl>
              <c:idx val="7"/>
              <c:layout>
                <c:manualLayout>
                  <c:x val="5.930208217810802E-2"/>
                  <c:y val="0.138110259476289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CC6-4837-8F82-D677A2B7DFF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6C6B-4A6A-B13C-73748A39EBE9}"/>
                </c:ext>
              </c:extLst>
            </c:dLbl>
            <c:dLbl>
              <c:idx val="9"/>
              <c:layout>
                <c:manualLayout>
                  <c:x val="4.9022679383386898E-3"/>
                  <c:y val="6.90213902317462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626262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6B-4A6A-B13C-73748A39EBE9}"/>
                </c:ext>
              </c:extLst>
            </c:dLbl>
            <c:dLbl>
              <c:idx val="10"/>
              <c:layout>
                <c:manualLayout>
                  <c:x val="1.8006404569147167E-2"/>
                  <c:y val="-1.1961219052463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6B-4A6A-B13C-73748A39EBE9}"/>
                </c:ext>
              </c:extLst>
            </c:dLbl>
            <c:dLbl>
              <c:idx val="11"/>
              <c:layout>
                <c:manualLayout>
                  <c:x val="3.6971830985915492E-2"/>
                  <c:y val="1.3024064779852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23C6C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C6B-4A6A-B13C-73748A39EBE9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1CC6-4837-8F82-D677A2B7D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Hoja1!$A$2:$A$15</c:f>
              <c:strCache>
                <c:ptCount val="11"/>
                <c:pt idx="0">
                  <c:v>conyuge h m</c:v>
                </c:pt>
                <c:pt idx="1">
                  <c:v>ex conyuge h m</c:v>
                </c:pt>
                <c:pt idx="2">
                  <c:v>union libre h m</c:v>
                </c:pt>
                <c:pt idx="3">
                  <c:v>ex union libre h m</c:v>
                </c:pt>
                <c:pt idx="4">
                  <c:v>ex novio novia</c:v>
                </c:pt>
                <c:pt idx="7">
                  <c:v>hijo madre</c:v>
                </c:pt>
                <c:pt idx="10">
                  <c:v>MADRE HIJO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10</c:v>
                </c:pt>
                <c:pt idx="1">
                  <c:v>2</c:v>
                </c:pt>
                <c:pt idx="2">
                  <c:v>5</c:v>
                </c:pt>
                <c:pt idx="3">
                  <c:v>12</c:v>
                </c:pt>
                <c:pt idx="4">
                  <c:v>1</c:v>
                </c:pt>
                <c:pt idx="7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C6B-4A6A-B13C-73748A39EB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B5-4430-8AF3-F25C8E6D36D5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B5-4430-8AF3-F25C8E6D36D5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B5-4430-8AF3-F25C8E6D36D5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B5-4430-8AF3-F25C8E6D36D5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B5-4430-8AF3-F25C8E6D36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B5-4430-8AF3-F25C8E6D3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B5-4430-8AF3-F25C8E6D3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B5-4430-8AF3-F25C8E6D36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397887323943655E-2"/>
                      <c:h val="7.78709362617500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DB5-4430-8AF3-F25C8E6D3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psicologica</c:v>
                </c:pt>
                <c:pt idx="1">
                  <c:v>fisica</c:v>
                </c:pt>
                <c:pt idx="2">
                  <c:v>sexual</c:v>
                </c:pt>
                <c:pt idx="3">
                  <c:v>Economica</c:v>
                </c:pt>
                <c:pt idx="4">
                  <c:v>patrimonial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</c:v>
                </c:pt>
                <c:pt idx="1">
                  <c:v>24</c:v>
                </c:pt>
                <c:pt idx="2">
                  <c:v>19</c:v>
                </c:pt>
                <c:pt idx="3">
                  <c:v>26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B5-4430-8AF3-F25C8E6D3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5105432"/>
        <c:axId val="275101864"/>
      </c:barChart>
      <c:valAx>
        <c:axId val="275101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75105432"/>
        <c:crosses val="autoZero"/>
        <c:crossBetween val="between"/>
      </c:valAx>
      <c:catAx>
        <c:axId val="275105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101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58-40F7-9755-C5813C684B1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58-40F7-9755-C5813C684B1D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58-40F7-9755-C5813C684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Agresoras</c:v>
                </c:pt>
                <c:pt idx="1">
                  <c:v>Víctimas</c:v>
                </c:pt>
                <c:pt idx="2">
                  <c:v>Otras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26</c:v>
                </c:pt>
                <c:pt idx="1">
                  <c:v>253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58-40F7-9755-C5813C684B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B5-4FAA-A47B-02865E0222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B5-4FAA-A47B-02865E02225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B5-4FAA-A47B-02865E0222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B5-4FAA-A47B-02865E02225C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3B5-4FAA-A47B-02865E02225C}"/>
              </c:ext>
            </c:extLst>
          </c:dPt>
          <c:dLbls>
            <c:dLbl>
              <c:idx val="0"/>
              <c:layout>
                <c:manualLayout>
                  <c:x val="-0.1645655428634801"/>
                  <c:y val="-0.225738833659105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5-4FAA-A47B-02865E02225C}"/>
                </c:ext>
              </c:extLst>
            </c:dLbl>
            <c:dLbl>
              <c:idx val="1"/>
              <c:layout>
                <c:manualLayout>
                  <c:x val="-3.5685025507374978E-2"/>
                  <c:y val="-3.23955664852869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77200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fld id="{5E0E010C-0672-4290-BDA1-A3C3DDCBE147}" type="PERCENTAGE">
                      <a:rPr lang="en-US">
                        <a:solidFill>
                          <a:srgbClr val="977200"/>
                        </a:solidFill>
                      </a:rPr>
                      <a:pPr>
                        <a:defRPr sz="1600">
                          <a:solidFill>
                            <a:srgbClr val="977200"/>
                          </a:solidFill>
                          <a:latin typeface="Arial Nova" panose="020B0504020202020204" pitchFamily="34" charset="0"/>
                        </a:defRPr>
                      </a:pPr>
                      <a:t>[PORCENTAJE]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772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65071531551508E-2"/>
                      <c:h val="3.21694400062351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B5-4FAA-A47B-02865E02225C}"/>
                </c:ext>
              </c:extLst>
            </c:dLbl>
            <c:dLbl>
              <c:idx val="2"/>
              <c:layout>
                <c:manualLayout>
                  <c:x val="8.9788732394366133E-2"/>
                  <c:y val="4.8833269409445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B5-4FAA-A47B-02865E02225C}"/>
                </c:ext>
              </c:extLst>
            </c:dLbl>
            <c:dLbl>
              <c:idx val="3"/>
              <c:layout>
                <c:manualLayout>
                  <c:x val="-1.0643506709548599E-2"/>
                  <c:y val="-1.9178807077707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C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5-4FAA-A47B-02865E02225C}"/>
                </c:ext>
              </c:extLst>
            </c:dLbl>
            <c:dLbl>
              <c:idx val="4"/>
              <c:layout>
                <c:manualLayout>
                  <c:x val="3.3450704225351999E-2"/>
                  <c:y val="4.51165910177024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6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3B5-4FAA-A47B-02865E022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seguimientos</c:v>
                </c:pt>
                <c:pt idx="1">
                  <c:v>visitas</c:v>
                </c:pt>
                <c:pt idx="2">
                  <c:v>acompañamientos</c:v>
                </c:pt>
                <c:pt idx="3">
                  <c:v>requerimientos</c:v>
                </c:pt>
                <c:pt idx="4">
                  <c:v>pensiones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111</c:v>
                </c:pt>
                <c:pt idx="1">
                  <c:v>3</c:v>
                </c:pt>
                <c:pt idx="2">
                  <c:v>7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B5-4FAA-A47B-02865E0222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CD-4C75-9484-61DFC28269A1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CD-4C75-9484-61DFC28269A1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CD-4C75-9484-61DFC28269A1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CD-4C75-9484-61DFC28269A1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CD-4C75-9484-61DFC28269A1}"/>
              </c:ext>
            </c:extLst>
          </c:dPt>
          <c:dLbls>
            <c:dLbl>
              <c:idx val="4"/>
              <c:layout>
                <c:manualLayout>
                  <c:x val="2.7739242961840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CD-4C75-9484-61DFC28269A1}"/>
                </c:ext>
              </c:extLst>
            </c:dLbl>
            <c:dLbl>
              <c:idx val="5"/>
              <c:layout>
                <c:manualLayout>
                  <c:x val="3.69856572824540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09-4693-8FA1-B5BFC722F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284</c:v>
                </c:pt>
                <c:pt idx="1">
                  <c:v>96</c:v>
                </c:pt>
                <c:pt idx="2">
                  <c:v>80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CD-4C75-9484-61DFC28269A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CD-4C75-9484-61DFC2826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0281112"/>
        <c:axId val="270277592"/>
      </c:barChart>
      <c:valAx>
        <c:axId val="270277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70281112"/>
        <c:crosses val="autoZero"/>
        <c:crossBetween val="between"/>
      </c:valAx>
      <c:catAx>
        <c:axId val="270281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0277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43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302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9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7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8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3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7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4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4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1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7F62-C7D6-40F2-A635-AF8B1EC9E3AD}" type="datetimeFigureOut">
              <a:rPr lang="es-MX" smtClean="0"/>
              <a:t>19/08/2020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78086" y="2219619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2F0E5D"/>
                </a:solidFill>
                <a:latin typeface="Arial Nova" panose="020B0604020202020204" pitchFamily="34" charset="0"/>
              </a:rPr>
              <a:t>JULIO</a:t>
            </a:r>
          </a:p>
        </p:txBody>
      </p:sp>
    </p:spTree>
    <p:extLst>
      <p:ext uri="{BB962C8B-B14F-4D97-AF65-F5344CB8AC3E}">
        <p14:creationId xmlns:p14="http://schemas.microsoft.com/office/powerpoint/2010/main" val="332617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435255438"/>
              </p:ext>
            </p:extLst>
          </p:nvPr>
        </p:nvGraphicFramePr>
        <p:xfrm>
          <a:off x="-1477527" y="833693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417837" y="2414316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endParaRPr lang="es-MX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417837" y="2901685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exploratorias</a:t>
            </a:r>
            <a:endParaRPr lang="es-MX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417836" y="33948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por primera vez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417835" y="399467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con expediente</a:t>
            </a:r>
            <a:endParaRPr lang="es-MX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417832" y="46643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MX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flipH="1">
            <a:off x="4403196" y="241431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s-MX" sz="28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 flipH="1">
            <a:off x="4403187" y="2935209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MX" sz="28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 flipH="1">
            <a:off x="4403195" y="342834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37" name="CuadroTexto 36"/>
          <p:cNvSpPr txBox="1"/>
          <p:nvPr/>
        </p:nvSpPr>
        <p:spPr>
          <a:xfrm flipH="1">
            <a:off x="4403194" y="4028202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</a:t>
            </a:r>
          </a:p>
        </p:txBody>
      </p:sp>
      <p:sp>
        <p:nvSpPr>
          <p:cNvPr id="38" name="CuadroTexto 37"/>
          <p:cNvSpPr txBox="1"/>
          <p:nvPr/>
        </p:nvSpPr>
        <p:spPr>
          <a:xfrm flipH="1">
            <a:off x="4403193" y="4690897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1028</a:t>
            </a:r>
            <a:endParaRPr lang="es-MX" sz="2800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417832" y="695194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cerrados por situación estable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351175" y="63363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434872" y="1081722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terminados en el área legal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353701" y="106370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56534" y="247216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5256533" y="296774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5279581" y="347026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291010" y="407982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318917" y="4724367"/>
            <a:ext cx="161299" cy="161299"/>
          </a:xfrm>
          <a:prstGeom prst="rect">
            <a:avLst/>
          </a:prstGeom>
          <a:solidFill>
            <a:srgbClr val="447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73573" y="739145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5291009" y="1131330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orma libre 49"/>
          <p:cNvSpPr/>
          <p:nvPr/>
        </p:nvSpPr>
        <p:spPr>
          <a:xfrm>
            <a:off x="5116244" y="820255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/>
          <p:cNvSpPr txBox="1"/>
          <p:nvPr/>
        </p:nvSpPr>
        <p:spPr>
          <a:xfrm>
            <a:off x="5432524" y="1459203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favorables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351353" y="1441189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288661" y="1508811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orma libre 53"/>
          <p:cNvSpPr/>
          <p:nvPr/>
        </p:nvSpPr>
        <p:spPr>
          <a:xfrm>
            <a:off x="5113896" y="1197736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3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780036752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329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286072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286063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MX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19905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5969965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969964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989013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989012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989013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989012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842405" y="2807197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842404" y="313427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7372175" y="2812482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7214846" y="2883795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7389611" y="3172299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7492295" y="273141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7494821" y="3067645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7861453" y="34282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861452" y="375529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91223" y="343350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7217757" y="350481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7408659" y="379332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7511343" y="335243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513869" y="368866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861453" y="4143066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861452" y="4470143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391223" y="414835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7233894" y="4219664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408659" y="4508168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7511343" y="406728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7214846" y="3266034"/>
            <a:ext cx="19048" cy="13358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7513783" y="443029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ector recto 93"/>
          <p:cNvCxnSpPr>
            <a:stCxn id="38" idx="3"/>
          </p:cNvCxnSpPr>
          <p:nvPr/>
        </p:nvCxnSpPr>
        <p:spPr>
          <a:xfrm>
            <a:off x="5319358" y="3279704"/>
            <a:ext cx="259266" cy="2138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5578624" y="3490264"/>
            <a:ext cx="166436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870282794"/>
              </p:ext>
            </p:extLst>
          </p:nvPr>
        </p:nvGraphicFramePr>
        <p:xfrm>
          <a:off x="-1117600" y="737741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76588" y="965851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Hombre-Mujer 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60713" y="13318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cónyuge Hombre-Mujer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08337" y="178638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libre Hombre-Mujer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08336" y="217449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unión libre Hombre-Mujer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33735" y="268636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novio-Exnovia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3351" y="8847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33967" y="1268338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81600" y="173876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76849" y="2206246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49848" y="26362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31160" y="1023702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783534" y="1413777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822457" y="187770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833886" y="2307269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830043" y="2775965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096000" y="3121223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Hijo-Madre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189152" y="3082794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827313" y="3215742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052168" y="3464663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Madre-Hijo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168179" y="3480679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814711" y="3592047"/>
            <a:ext cx="161299" cy="1612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2441" y="290491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Patrimonial</a:t>
            </a:r>
            <a:endParaRPr lang="es-MX" sz="28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3318" y="290491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1142" y="3019251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FF72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72441" y="195025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Económica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3318" y="195025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MX" sz="32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1142" y="2064598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72441" y="4898502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Sexual</a:t>
            </a:r>
            <a:endParaRPr lang="es-MX" sz="28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318" y="489850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1142" y="5012842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2441" y="4015630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Física</a:t>
            </a:r>
            <a:endParaRPr lang="es-MX" sz="28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23318" y="401563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s-MX" sz="32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11142" y="4129970"/>
            <a:ext cx="161299" cy="161299"/>
          </a:xfrm>
          <a:prstGeom prst="rect">
            <a:avLst/>
          </a:prstGeom>
          <a:solidFill>
            <a:srgbClr val="0F6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72441" y="94722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Psicológica</a:t>
            </a:r>
            <a:endParaRPr lang="es-MX" sz="28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23318" y="94722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11142" y="1061561"/>
            <a:ext cx="161299" cy="161299"/>
          </a:xfrm>
          <a:prstGeom prst="rect">
            <a:avLst/>
          </a:prstGeom>
          <a:solidFill>
            <a:srgbClr val="342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451441062"/>
              </p:ext>
            </p:extLst>
          </p:nvPr>
        </p:nvGraphicFramePr>
        <p:xfrm>
          <a:off x="4978400" y="478882"/>
          <a:ext cx="7213600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42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247057319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710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19362" y="3626126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211664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</a:t>
            </a:r>
            <a:endParaRPr lang="es-MX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5812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30712" y="362612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MX" sz="2800" b="1" dirty="0">
              <a:solidFill>
                <a:srgbClr val="2F0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23715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5181107" y="3701574"/>
            <a:ext cx="161299" cy="161299"/>
          </a:xfrm>
          <a:prstGeom prst="rect">
            <a:avLst/>
          </a:prstGeom>
          <a:solidFill>
            <a:srgbClr val="2F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081228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081227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54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100276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00275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100276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100275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9013024" y="27010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013023" y="59718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542794" y="27539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8385465" y="34670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560230" y="635211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8662914" y="19432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8557704" y="530557"/>
            <a:ext cx="56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9032072" y="89113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9032071" y="121820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8561842" y="896416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8388376" y="96772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8579278" y="125623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8681962" y="81535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8684488" y="115157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8561842" y="161126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8404513" y="1682576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8579278" y="1971080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8681962" y="1530198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8385465" y="728946"/>
            <a:ext cx="19048" cy="1335869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8684402" y="189320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032071" y="1611263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032070" y="1938340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>
            <a:stCxn id="38" idx="0"/>
          </p:cNvCxnSpPr>
          <p:nvPr/>
        </p:nvCxnSpPr>
        <p:spPr>
          <a:xfrm flipV="1">
            <a:off x="5238709" y="2981428"/>
            <a:ext cx="422325" cy="255726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5641429" y="2995449"/>
            <a:ext cx="1879511" cy="0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endCxn id="88" idx="2"/>
          </p:cNvCxnSpPr>
          <p:nvPr/>
        </p:nvCxnSpPr>
        <p:spPr>
          <a:xfrm flipV="1">
            <a:off x="7532370" y="2064815"/>
            <a:ext cx="872143" cy="916613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06875035"/>
              </p:ext>
            </p:extLst>
          </p:nvPr>
        </p:nvGraphicFramePr>
        <p:xfrm>
          <a:off x="-779389" y="798272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830489" y="37383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Seguimientos de caso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0489" y="86120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colaterales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30488" y="135434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Acompañamientos [traslados]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30487" y="195419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NNA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87636" y="26260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depositadas en UAVI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9195" y="34031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89186" y="861205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89194" y="135434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9193" y="195419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89192" y="259174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69186" y="43168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669185" y="92726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692233" y="142978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3662" y="203934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31569" y="268388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68330" y="851522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Desahogo de audiencias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19207" y="83561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07031" y="923658"/>
            <a:ext cx="161299" cy="161299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68330" y="1736677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sistema tradicional</a:t>
            </a:r>
            <a:endParaRPr lang="es-MX" sz="20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19207" y="169447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07031" y="1808813"/>
            <a:ext cx="161299" cy="161299"/>
          </a:xfrm>
          <a:prstGeom prst="rect">
            <a:avLst/>
          </a:prstGeom>
          <a:solidFill>
            <a:srgbClr val="2E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68330" y="2598276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nuevo sistema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9207" y="255607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MX" sz="3200" b="1" dirty="0">
              <a:solidFill>
                <a:srgbClr val="930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07031" y="2670412"/>
            <a:ext cx="161299" cy="161299"/>
          </a:xfrm>
          <a:prstGeom prst="rect">
            <a:avLst/>
          </a:prstGeom>
          <a:solidFill>
            <a:srgbClr val="93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68330" y="3452464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Asesorías 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19207" y="341026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07031" y="3524600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68331" y="5121037"/>
            <a:ext cx="292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nuevo sistema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9207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</a:t>
            </a:r>
            <a:endParaRPr lang="es-MX" sz="32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07031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215042036"/>
              </p:ext>
            </p:extLst>
          </p:nvPr>
        </p:nvGraphicFramePr>
        <p:xfrm>
          <a:off x="147357" y="551578"/>
          <a:ext cx="6867527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868330" y="4261331"/>
            <a:ext cx="39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sistema tradicional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207" y="421912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s-MX" sz="3200" b="1" dirty="0">
              <a:solidFill>
                <a:srgbClr val="0E6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07031" y="4333467"/>
            <a:ext cx="161299" cy="161299"/>
          </a:xfrm>
          <a:prstGeom prst="rect">
            <a:avLst/>
          </a:prstGeom>
          <a:solidFill>
            <a:srgbClr val="0E6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68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219</Words>
  <Application>Microsoft Office PowerPoint</Application>
  <PresentationFormat>Panorámica</PresentationFormat>
  <Paragraphs>128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Nova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Duran</dc:creator>
  <cp:lastModifiedBy>Jose Antonio Durán Alvarado</cp:lastModifiedBy>
  <cp:revision>82</cp:revision>
  <dcterms:created xsi:type="dcterms:W3CDTF">2019-04-09T15:21:05Z</dcterms:created>
  <dcterms:modified xsi:type="dcterms:W3CDTF">2020-08-19T20:33:16Z</dcterms:modified>
</cp:coreProperties>
</file>