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7" r:id="rId4"/>
    <p:sldId id="268" r:id="rId5"/>
    <p:sldId id="274" r:id="rId6"/>
    <p:sldId id="270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C6C"/>
    <a:srgbClr val="2F0E5D"/>
    <a:srgbClr val="95085D"/>
    <a:srgbClr val="0070C0"/>
    <a:srgbClr val="205481"/>
    <a:srgbClr val="2E2664"/>
    <a:srgbClr val="FF7200"/>
    <a:srgbClr val="FF0066"/>
    <a:srgbClr val="BDBDBD"/>
    <a:srgbClr val="97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62-4E77-97E7-12C97E5852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62-4E77-97E7-12C97E5852A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62-4E77-97E7-12C97E5852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62-4E77-97E7-12C97E5852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7062-4E77-97E7-12C97E5852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062-4E77-97E7-12C97E5852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062-4E77-97E7-12C97E5852A2}"/>
                </c:ext>
              </c:extLst>
            </c:dLbl>
            <c:dLbl>
              <c:idx val="2"/>
              <c:layout>
                <c:manualLayout>
                  <c:x val="-4.7535211267605702E-2"/>
                  <c:y val="0.1017800922555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062-4E77-97E7-12C97E5852A2}"/>
                </c:ext>
              </c:extLst>
            </c:dLbl>
            <c:dLbl>
              <c:idx val="3"/>
              <c:layout>
                <c:manualLayout>
                  <c:x val="-0.123319632361096"/>
                  <c:y val="6.59138688856118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62-4E77-97E7-12C97E5852A2}"/>
                </c:ext>
              </c:extLst>
            </c:dLbl>
            <c:dLbl>
              <c:idx val="4"/>
              <c:layout>
                <c:manualLayout>
                  <c:x val="0.15845070422535201"/>
                  <c:y val="-0.16031598227086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062-4E77-97E7-12C97E585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Casos</c:v>
                </c:pt>
                <c:pt idx="1">
                  <c:v>Entrevistas</c:v>
                </c:pt>
                <c:pt idx="2">
                  <c:v>Atendidas primera vez</c:v>
                </c:pt>
                <c:pt idx="3">
                  <c:v>Atendidas con expediente</c:v>
                </c:pt>
                <c:pt idx="4">
                  <c:v>Intervenciones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12</c:v>
                </c:pt>
                <c:pt idx="3">
                  <c:v>92</c:v>
                </c:pt>
                <c:pt idx="4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62-4E77-97E7-12C97E5852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A0-4C36-9973-4946D167ECB8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A0-4C36-9973-4946D167E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Agresoras</c:v>
                </c:pt>
                <c:pt idx="1">
                  <c:v>Víctimas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0-4C36-9973-4946D167EC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3A-4F84-9CA8-8FF3313090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3A-4F84-9CA8-8FF33130901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3A-4F84-9CA8-8FF3313090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3A-4F84-9CA8-8FF33130901E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3A-4F84-9CA8-8FF3313090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3A-4F84-9CA8-8FF3313090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3A-4F84-9CA8-8FF3313090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03A-4F84-9CA8-8FF33130901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03A-4F84-9CA8-8FF33130901E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03A-4F84-9CA8-8FF33130901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03A-4F84-9CA8-8FF33130901E}"/>
              </c:ext>
            </c:extLst>
          </c:dPt>
          <c:dLbls>
            <c:dLbl>
              <c:idx val="0"/>
              <c:layout>
                <c:manualLayout>
                  <c:x val="-0.118646306975713"/>
                  <c:y val="0.172466511745244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3A-4F84-9CA8-8FF3313090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3A-4F84-9CA8-8FF33130901E}"/>
                </c:ext>
              </c:extLst>
            </c:dLbl>
            <c:dLbl>
              <c:idx val="2"/>
              <c:layout>
                <c:manualLayout>
                  <c:x val="-1.7605633802816999E-2"/>
                  <c:y val="-0.19862416651112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3A-4F84-9CA8-8FF33130901E}"/>
                </c:ext>
              </c:extLst>
            </c:dLbl>
            <c:dLbl>
              <c:idx val="3"/>
              <c:layout>
                <c:manualLayout>
                  <c:x val="0.13372269047355001"/>
                  <c:y val="-5.91173581043523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3A-4F84-9CA8-8FF3313090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3A-4F84-9CA8-8FF3313090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3A-4F84-9CA8-8FF3313090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3A-4F84-9CA8-8FF3313090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3A-4F84-9CA8-8FF33130901E}"/>
                </c:ext>
              </c:extLst>
            </c:dLbl>
            <c:dLbl>
              <c:idx val="8"/>
              <c:layout>
                <c:manualLayout>
                  <c:x val="4.9022679383386898E-3"/>
                  <c:y val="6.90213902317462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62626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3A-4F84-9CA8-8FF33130901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3A-4F84-9CA8-8FF33130901E}"/>
                </c:ext>
              </c:extLst>
            </c:dLbl>
            <c:dLbl>
              <c:idx val="10"/>
              <c:layout>
                <c:manualLayout>
                  <c:x val="7.0422535211267498E-2"/>
                  <c:y val="0.122426003827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03A-4F84-9CA8-8FF3313090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03A-4F84-9CA8-8FF331309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Hoja1!$A$2:$A$14</c:f>
              <c:strCache>
                <c:ptCount val="12"/>
                <c:pt idx="0">
                  <c:v>CHM</c:v>
                </c:pt>
                <c:pt idx="1">
                  <c:v>EX CHM</c:v>
                </c:pt>
                <c:pt idx="2">
                  <c:v>ULHM</c:v>
                </c:pt>
                <c:pt idx="3">
                  <c:v>EXULHM</c:v>
                </c:pt>
                <c:pt idx="4">
                  <c:v>EX</c:v>
                </c:pt>
                <c:pt idx="5">
                  <c:v>Hijo Padre</c:v>
                </c:pt>
                <c:pt idx="6">
                  <c:v>HIJMA</c:v>
                </c:pt>
                <c:pt idx="7">
                  <c:v>Pha</c:v>
                </c:pt>
                <c:pt idx="9">
                  <c:v>Mho</c:v>
                </c:pt>
                <c:pt idx="10">
                  <c:v>Hemno-hermna</c:v>
                </c:pt>
                <c:pt idx="11">
                  <c:v>otros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03A-4F84-9CA8-8FF3313090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31-4459-B6FD-14E1244C1202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31-4459-B6FD-14E1244C1202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31-4459-B6FD-14E1244C1202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731-4459-B6FD-14E1244C1202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731-4459-B6FD-14E1244C120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1-4459-B6FD-14E1244C120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31-4459-B6FD-14E1244C120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31-4459-B6FD-14E1244C120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31-4459-B6FD-14E1244C1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psicologica</c:v>
                </c:pt>
                <c:pt idx="1">
                  <c:v>fisica</c:v>
                </c:pt>
                <c:pt idx="2">
                  <c:v>sexual</c:v>
                </c:pt>
                <c:pt idx="3">
                  <c:v>Economica</c:v>
                </c:pt>
                <c:pt idx="4">
                  <c:v>patrimonial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31-4459-B6FD-14E1244C1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60154152"/>
        <c:axId val="560150584"/>
      </c:barChart>
      <c:valAx>
        <c:axId val="560150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60154152"/>
        <c:crosses val="autoZero"/>
        <c:crossBetween val="between"/>
      </c:valAx>
      <c:catAx>
        <c:axId val="560154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0150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AC-4A42-A9C0-49B63E4E376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AC-4A42-A9C0-49B63E4E3761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AC-4A42-A9C0-49B63E4E3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Agresoras</c:v>
                </c:pt>
                <c:pt idx="1">
                  <c:v>Víctimas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</c:v>
                </c:pt>
                <c:pt idx="1">
                  <c:v>91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C-4A42-A9C0-49B63E4E37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E1-457F-94B0-3E661910A2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E1-457F-94B0-3E661910A21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E1-457F-94B0-3E661910A2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E1-457F-94B0-3E661910A214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E1-457F-94B0-3E661910A214}"/>
              </c:ext>
            </c:extLst>
          </c:dPt>
          <c:dLbls>
            <c:dLbl>
              <c:idx val="0"/>
              <c:layout>
                <c:manualLayout>
                  <c:x val="-0.19708051458356438"/>
                  <c:y val="2.50226126479051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E1-457F-94B0-3E661910A2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1-457F-94B0-3E661910A2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E1-457F-94B0-3E661910A2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E1-457F-94B0-3E661910A214}"/>
                </c:ext>
              </c:extLst>
            </c:dLbl>
            <c:dLbl>
              <c:idx val="4"/>
              <c:layout>
                <c:manualLayout>
                  <c:x val="0.20070422535211263"/>
                  <c:y val="-5.8003851841520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E1-457F-94B0-3E661910A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seguimientos</c:v>
                </c:pt>
                <c:pt idx="1">
                  <c:v>visitas</c:v>
                </c:pt>
                <c:pt idx="2">
                  <c:v>acompañamientos</c:v>
                </c:pt>
                <c:pt idx="3">
                  <c:v>requerimientos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E1-457F-94B0-3E661910A2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48-4612-919E-E3B8E01490E5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48-4612-919E-E3B8E01490E5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48-4612-919E-E3B8E01490E5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48-4612-919E-E3B8E01490E5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48-4612-919E-E3B8E01490E5}"/>
              </c:ext>
            </c:extLst>
          </c:dPt>
          <c:dLbls>
            <c:dLbl>
              <c:idx val="3"/>
              <c:layout>
                <c:manualLayout>
                  <c:x val="2.40406772335951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48-4612-919E-E3B8E01490E5}"/>
                </c:ext>
              </c:extLst>
            </c:dLbl>
            <c:dLbl>
              <c:idx val="4"/>
              <c:layout>
                <c:manualLayout>
                  <c:x val="2.77392429618406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F0E5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F48-4612-919E-E3B8E01490E5}"/>
                </c:ext>
              </c:extLst>
            </c:dLbl>
            <c:dLbl>
              <c:idx val="5"/>
              <c:layout>
                <c:manualLayout>
                  <c:x val="2.40406772335951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F48-4612-919E-E3B8E0149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279</c:v>
                </c:pt>
                <c:pt idx="1">
                  <c:v>96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F48-4612-919E-E3B8E01490E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48-4612-919E-E3B8E0149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02147400"/>
        <c:axId val="502143880"/>
      </c:barChart>
      <c:valAx>
        <c:axId val="502143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02147400"/>
        <c:crosses val="autoZero"/>
        <c:crossBetween val="between"/>
      </c:valAx>
      <c:catAx>
        <c:axId val="502147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2143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95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9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7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8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3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7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1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7F62-C7D6-40F2-A635-AF8B1EC9E3AD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66326" y="2301927"/>
            <a:ext cx="28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0E5D"/>
                </a:solidFill>
              </a:rPr>
              <a:t>22 AL 30 JUNIO</a:t>
            </a:r>
          </a:p>
        </p:txBody>
      </p:sp>
    </p:spTree>
    <p:extLst>
      <p:ext uri="{BB962C8B-B14F-4D97-AF65-F5344CB8AC3E}">
        <p14:creationId xmlns:p14="http://schemas.microsoft.com/office/powerpoint/2010/main" val="332617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65805928"/>
              </p:ext>
            </p:extLst>
          </p:nvPr>
        </p:nvGraphicFramePr>
        <p:xfrm>
          <a:off x="-1427422" y="833694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417837" y="2414316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s-MX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17837" y="2901685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exploratorias</a:t>
            </a:r>
            <a:endParaRPr lang="es-MX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17836" y="33948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por primera vez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17835" y="399467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con expediente</a:t>
            </a:r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74984" y="466651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MX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4403196" y="241431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28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 flipH="1">
            <a:off x="4403187" y="2935209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8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 flipH="1">
            <a:off x="4403195" y="342834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MX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 flipH="1">
            <a:off x="4403194" y="4028202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s-MX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 flipH="1">
            <a:off x="4403193" y="4690897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endParaRPr lang="es-MX" sz="2800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17832" y="695194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cerrados por situación estable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351175" y="63363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434872" y="1081722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terminados en el área legal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353701" y="106370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56534" y="247216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256533" y="296774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279581" y="347026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291010" y="407982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318917" y="4724367"/>
            <a:ext cx="161299" cy="161299"/>
          </a:xfrm>
          <a:prstGeom prst="rect">
            <a:avLst/>
          </a:prstGeom>
          <a:solidFill>
            <a:srgbClr val="4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73573" y="739145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5291009" y="113133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5116244" y="820255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/>
          <p:cNvSpPr txBox="1"/>
          <p:nvPr/>
        </p:nvSpPr>
        <p:spPr>
          <a:xfrm>
            <a:off x="5432524" y="1459203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351353" y="1441189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288661" y="150881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orma libre 53"/>
          <p:cNvSpPr/>
          <p:nvPr/>
        </p:nvSpPr>
        <p:spPr>
          <a:xfrm>
            <a:off x="5113896" y="1197736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44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70527328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329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86072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86063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19905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5969965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69964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989013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989012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89013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89012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842405" y="2807197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842404" y="313427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372175" y="2812482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7214846" y="2883795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89611" y="3172299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7492295" y="273141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494821" y="3067645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861453" y="34282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861452" y="375529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91223" y="343350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7217757" y="350481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7408659" y="379332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7511343" y="335243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513869" y="368866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861453" y="4143066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61452" y="4470143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391223" y="414835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7233894" y="4219664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408659" y="4508168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11343" y="406728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7214846" y="3266034"/>
            <a:ext cx="19048" cy="13358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7513783" y="443029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ector recto 93"/>
          <p:cNvCxnSpPr>
            <a:stCxn id="38" idx="3"/>
          </p:cNvCxnSpPr>
          <p:nvPr/>
        </p:nvCxnSpPr>
        <p:spPr>
          <a:xfrm>
            <a:off x="5319358" y="3279704"/>
            <a:ext cx="259266" cy="2138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578624" y="3490264"/>
            <a:ext cx="16643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052555623"/>
              </p:ext>
            </p:extLst>
          </p:nvPr>
        </p:nvGraphicFramePr>
        <p:xfrm>
          <a:off x="-1043120" y="712475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11809" y="2493109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Hombre-Mujer 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62628" y="2751014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libre Hombre-Mujer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68698" y="3022172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unión libre Hombre-Mujer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03834" y="2469525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00799" y="2713142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94729" y="2976004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95258" y="258893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795259" y="28491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801329" y="3095410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973057" y="3293330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4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 - Hermana</a:t>
            </a:r>
            <a:endParaRPr lang="es-MX" sz="2000" b="1" dirty="0">
              <a:solidFill>
                <a:srgbClr val="24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807399" y="3366568"/>
            <a:ext cx="161299" cy="161299"/>
          </a:xfrm>
          <a:prstGeom prst="rect">
            <a:avLst/>
          </a:prstGeom>
          <a:solidFill>
            <a:srgbClr val="245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200799" y="3245830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4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24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2441" y="80931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Patrimonial</a:t>
            </a:r>
            <a:endParaRPr lang="es-MX" sz="28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3318" y="80931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32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1142" y="923658"/>
            <a:ext cx="161299" cy="161299"/>
          </a:xfrm>
          <a:prstGeom prst="rect">
            <a:avLst/>
          </a:prstGeom>
          <a:solidFill>
            <a:srgbClr val="34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2441" y="195025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Económica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3318" y="195025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32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1142" y="2064598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72441" y="2990094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</a:t>
            </a:r>
            <a:endParaRPr lang="es-MX" sz="28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318" y="2990094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142" y="3104434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441" y="4015630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Física</a:t>
            </a:r>
            <a:endParaRPr lang="es-MX" sz="28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23318" y="401563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MX" sz="32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1142" y="4129970"/>
            <a:ext cx="161299" cy="161299"/>
          </a:xfrm>
          <a:prstGeom prst="rect">
            <a:avLst/>
          </a:prstGeom>
          <a:solidFill>
            <a:srgbClr val="0F6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2441" y="5078833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Psicológica</a:t>
            </a:r>
            <a:endParaRPr lang="es-MX" sz="28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3318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11142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4204177374"/>
              </p:ext>
            </p:extLst>
          </p:nvPr>
        </p:nvGraphicFramePr>
        <p:xfrm>
          <a:off x="4978400" y="478882"/>
          <a:ext cx="7213600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46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472949582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710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19362" y="3626126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211664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5812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30712" y="362612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800" b="1" dirty="0">
              <a:solidFill>
                <a:srgbClr val="2F0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23715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181107" y="3701574"/>
            <a:ext cx="161299" cy="161299"/>
          </a:xfrm>
          <a:prstGeom prst="rect">
            <a:avLst/>
          </a:prstGeom>
          <a:solidFill>
            <a:srgbClr val="2F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081228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081227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54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100276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00275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100276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00275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9013024" y="27010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013023" y="59718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542794" y="27539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8385465" y="34670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560230" y="635211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8662914" y="19432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8557704" y="530557"/>
            <a:ext cx="56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032072" y="89113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032071" y="121820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8561842" y="896416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8388376" y="96772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8579278" y="125623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8681962" y="81535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84488" y="115157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561842" y="161126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8404513" y="1682576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8579278" y="1971080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8681962" y="1530198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8385465" y="728946"/>
            <a:ext cx="19048" cy="1335869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684402" y="189320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032071" y="1611263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032070" y="1938340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>
            <a:stCxn id="38" idx="0"/>
          </p:cNvCxnSpPr>
          <p:nvPr/>
        </p:nvCxnSpPr>
        <p:spPr>
          <a:xfrm flipV="1">
            <a:off x="5238709" y="2981428"/>
            <a:ext cx="422325" cy="255726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641429" y="2995449"/>
            <a:ext cx="1879511" cy="0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endCxn id="88" idx="2"/>
          </p:cNvCxnSpPr>
          <p:nvPr/>
        </p:nvCxnSpPr>
        <p:spPr>
          <a:xfrm flipV="1">
            <a:off x="7532370" y="2064815"/>
            <a:ext cx="872143" cy="916613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992811804"/>
              </p:ext>
            </p:extLst>
          </p:nvPr>
        </p:nvGraphicFramePr>
        <p:xfrm>
          <a:off x="-1137198" y="735992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30489" y="37383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 de caso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0489" y="86120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colaterales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0488" y="135434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 [traslados]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0487" y="195419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NNA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87636" y="26260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depositadas en UAVI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9195" y="34031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9186" y="861205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89194" y="135434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9193" y="195419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89192" y="259174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9186" y="43168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669185" y="92726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692233" y="14297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3662" y="203934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31569" y="268388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68330" y="851522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Desahogo de audiencias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19207" y="83561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07031" y="923658"/>
            <a:ext cx="161299" cy="161299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68330" y="1736677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sistema tradicional</a:t>
            </a:r>
            <a:endParaRPr lang="es-MX" sz="20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9207" y="169447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07031" y="1808813"/>
            <a:ext cx="161299" cy="161299"/>
          </a:xfrm>
          <a:prstGeom prst="rect">
            <a:avLst/>
          </a:prstGeom>
          <a:solidFill>
            <a:srgbClr val="2E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8330" y="2598276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nuevo sistema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9207" y="255607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930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7031" y="2670412"/>
            <a:ext cx="161299" cy="161299"/>
          </a:xfrm>
          <a:prstGeom prst="rect">
            <a:avLst/>
          </a:prstGeom>
          <a:solidFill>
            <a:srgbClr val="93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68330" y="3452464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Asesorías 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9207" y="341026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07031" y="3524600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8331" y="5121037"/>
            <a:ext cx="292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nuevo sistema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9207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</a:t>
            </a:r>
            <a:endParaRPr lang="es-MX" sz="32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07031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721007946"/>
              </p:ext>
            </p:extLst>
          </p:nvPr>
        </p:nvGraphicFramePr>
        <p:xfrm>
          <a:off x="147357" y="551578"/>
          <a:ext cx="6867527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868330" y="4261331"/>
            <a:ext cx="39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sistema tradicional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207" y="421912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s-MX" sz="3200" b="1" dirty="0">
              <a:solidFill>
                <a:srgbClr val="0E6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7031" y="4333467"/>
            <a:ext cx="161299" cy="161299"/>
          </a:xfrm>
          <a:prstGeom prst="rect">
            <a:avLst/>
          </a:prstGeom>
          <a:solidFill>
            <a:srgbClr val="0E6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68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228</Words>
  <Application>Microsoft Office PowerPoint</Application>
  <PresentationFormat>Panorámica</PresentationFormat>
  <Paragraphs>135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Duran</dc:creator>
  <cp:lastModifiedBy>Microsoft</cp:lastModifiedBy>
  <cp:revision>76</cp:revision>
  <dcterms:created xsi:type="dcterms:W3CDTF">2019-04-09T15:21:05Z</dcterms:created>
  <dcterms:modified xsi:type="dcterms:W3CDTF">2020-07-21T16:20:14Z</dcterms:modified>
</cp:coreProperties>
</file>