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7200"/>
    <a:srgbClr val="FF7200"/>
    <a:srgbClr val="FF0066"/>
    <a:srgbClr val="223C6C"/>
    <a:srgbClr val="2F0E5D"/>
    <a:srgbClr val="95085D"/>
    <a:srgbClr val="0070C0"/>
    <a:srgbClr val="205481"/>
    <a:srgbClr val="2E266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chartUserShapes" Target="../drawings/drawing1.xml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microsoft.com/office/2011/relationships/chartColorStyle" Target="colors3.xml" /><Relationship Id="rId1" Type="http://schemas.microsoft.com/office/2011/relationships/chartStyle" Target="style3.xml" /><Relationship Id="rId4" Type="http://schemas.openxmlformats.org/officeDocument/2006/relationships/chartUserShapes" Target="../drawings/drawing2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4375623821669"/>
          <c:y val="9.6362491513847542E-2"/>
          <c:w val="0.55267023400243986"/>
          <c:h val="0.8176942687961866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7E-4546-992A-1887A36A4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7E-4546-992A-1887A36A49D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7E-4546-992A-1887A36A49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7E-4546-992A-1887A36A49D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4A7E-4546-992A-1887A36A49D8}"/>
              </c:ext>
            </c:extLst>
          </c:dPt>
          <c:dLbls>
            <c:dLbl>
              <c:idx val="2"/>
              <c:layout>
                <c:manualLayout>
                  <c:x val="-5.8098591549295774E-2"/>
                  <c:y val="8.09415886077377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A7E-4546-992A-1887A36A49D8}"/>
                </c:ext>
              </c:extLst>
            </c:dLbl>
            <c:dLbl>
              <c:idx val="3"/>
              <c:layout>
                <c:manualLayout>
                  <c:x val="-0.123319632361096"/>
                  <c:y val="6.59138688856118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7E-4546-992A-1887A36A49D8}"/>
                </c:ext>
              </c:extLst>
            </c:dLbl>
            <c:dLbl>
              <c:idx val="4"/>
              <c:layout>
                <c:manualLayout>
                  <c:x val="0.15845070422535201"/>
                  <c:y val="-0.160315982270863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A7E-4546-992A-1887A36A4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Casos</c:v>
                </c:pt>
                <c:pt idx="1">
                  <c:v>Entrevistas</c:v>
                </c:pt>
                <c:pt idx="2">
                  <c:v>Atendidas primera vez</c:v>
                </c:pt>
                <c:pt idx="3">
                  <c:v>Atendidas con expediente</c:v>
                </c:pt>
                <c:pt idx="4">
                  <c:v>Intervenciones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57</c:v>
                </c:pt>
                <c:pt idx="1">
                  <c:v>76</c:v>
                </c:pt>
                <c:pt idx="2">
                  <c:v>68</c:v>
                </c:pt>
                <c:pt idx="3">
                  <c:v>361</c:v>
                </c:pt>
                <c:pt idx="4">
                  <c:v>1466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7E-4546-992A-1887A36A49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1C-4FC5-BD5E-E65F1B200857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1C-4FC5-BD5E-E65F1B200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Agresoras</c:v>
                </c:pt>
                <c:pt idx="1">
                  <c:v>Víctimas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11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1C-4FC5-BD5E-E65F1B2008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6B-4A6A-B13C-73748A39EB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6B-4A6A-B13C-73748A39EBE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6B-4A6A-B13C-73748A39EB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6B-4A6A-B13C-73748A39EBE9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C6B-4A6A-B13C-73748A39EB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C6B-4A6A-B13C-73748A39EBE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C6B-4A6A-B13C-73748A39EBE9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C6B-4A6A-B13C-73748A39EBE9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C6B-4A6A-B13C-73748A39EBE9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C6B-4A6A-B13C-73748A39EBE9}"/>
              </c:ext>
            </c:extLst>
          </c:dPt>
          <c:dPt>
            <c:idx val="11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6C6B-4A6A-B13C-73748A39EBE9}"/>
              </c:ext>
            </c:extLst>
          </c:dPt>
          <c:dLbls>
            <c:dLbl>
              <c:idx val="0"/>
              <c:layout>
                <c:manualLayout>
                  <c:x val="-0.118646306975713"/>
                  <c:y val="0.172466511745244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6B-4A6A-B13C-73748A39EBE9}"/>
                </c:ext>
              </c:extLst>
            </c:dLbl>
            <c:dLbl>
              <c:idx val="1"/>
              <c:layout>
                <c:manualLayout>
                  <c:x val="-9.7311328601530439E-2"/>
                  <c:y val="-0.105619832676660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6B-4A6A-B13C-73748A39EBE9}"/>
                </c:ext>
              </c:extLst>
            </c:dLbl>
            <c:dLbl>
              <c:idx val="2"/>
              <c:layout>
                <c:manualLayout>
                  <c:x val="-4.2253521126760563E-2"/>
                  <c:y val="-0.112665133860722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6B-4A6A-B13C-73748A39EBE9}"/>
                </c:ext>
              </c:extLst>
            </c:dLbl>
            <c:dLbl>
              <c:idx val="3"/>
              <c:layout>
                <c:manualLayout>
                  <c:x val="0.11611705667073299"/>
                  <c:y val="-0.139866559739436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6B-4A6A-B13C-73748A39EBE9}"/>
                </c:ext>
              </c:extLst>
            </c:dLbl>
            <c:dLbl>
              <c:idx val="4"/>
              <c:layout>
                <c:manualLayout>
                  <c:x val="0.11443648109127208"/>
                  <c:y val="0.124333055076411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C6B-4A6A-B13C-73748A39EBE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B46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6C6B-4A6A-B13C-73748A39EBE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0548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6C6B-4A6A-B13C-73748A39EBE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6C6B-4A6A-B13C-73748A39EBE9}"/>
                </c:ext>
              </c:extLst>
            </c:dLbl>
            <c:dLbl>
              <c:idx val="9"/>
              <c:layout>
                <c:manualLayout>
                  <c:x val="4.9022679383386898E-3"/>
                  <c:y val="6.90213902317462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626262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6B-4A6A-B13C-73748A39EBE9}"/>
                </c:ext>
              </c:extLst>
            </c:dLbl>
            <c:dLbl>
              <c:idx val="10"/>
              <c:layout>
                <c:manualLayout>
                  <c:x val="1.8006404569147167E-2"/>
                  <c:y val="-1.1961219052463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6B-4A6A-B13C-73748A39EBE9}"/>
                </c:ext>
              </c:extLst>
            </c:dLbl>
            <c:dLbl>
              <c:idx val="11"/>
              <c:layout>
                <c:manualLayout>
                  <c:x val="3.6971830985915492E-2"/>
                  <c:y val="1.3024064779852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23C6C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C6B-4A6A-B13C-73748A39EBE9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6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Hoja1!$A$2:$A$15</c:f>
              <c:strCache>
                <c:ptCount val="12"/>
                <c:pt idx="0">
                  <c:v>conyuge h m</c:v>
                </c:pt>
                <c:pt idx="1">
                  <c:v>ex conyuge h m</c:v>
                </c:pt>
                <c:pt idx="2">
                  <c:v>union libre h m</c:v>
                </c:pt>
                <c:pt idx="3">
                  <c:v>ex union libre h m</c:v>
                </c:pt>
                <c:pt idx="4">
                  <c:v>ex novio novia</c:v>
                </c:pt>
                <c:pt idx="6">
                  <c:v>hija madre</c:v>
                </c:pt>
                <c:pt idx="7">
                  <c:v>hijo madre</c:v>
                </c:pt>
                <c:pt idx="10">
                  <c:v>MADRE HIJA</c:v>
                </c:pt>
                <c:pt idx="11">
                  <c:v>Hemno-hermna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19</c:v>
                </c:pt>
                <c:pt idx="1">
                  <c:v>6</c:v>
                </c:pt>
                <c:pt idx="2">
                  <c:v>4</c:v>
                </c:pt>
                <c:pt idx="3">
                  <c:v>17</c:v>
                </c:pt>
                <c:pt idx="4">
                  <c:v>6</c:v>
                </c:pt>
                <c:pt idx="6">
                  <c:v>1</c:v>
                </c:pt>
                <c:pt idx="7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C6B-4A6A-B13C-73748A39EB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B5-4430-8AF3-F25C8E6D36D5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B5-4430-8AF3-F25C8E6D36D5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B5-4430-8AF3-F25C8E6D36D5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B5-4430-8AF3-F25C8E6D36D5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B5-4430-8AF3-F25C8E6D36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B5-4430-8AF3-F25C8E6D3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B5-4430-8AF3-F25C8E6D3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B5-4430-8AF3-F25C8E6D36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397887323943655E-2"/>
                      <c:h val="7.78709362617500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0DB5-4430-8AF3-F25C8E6D3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psicologica</c:v>
                </c:pt>
                <c:pt idx="1">
                  <c:v>fisica</c:v>
                </c:pt>
                <c:pt idx="2">
                  <c:v>sexual</c:v>
                </c:pt>
                <c:pt idx="3">
                  <c:v>Economica</c:v>
                </c:pt>
                <c:pt idx="4">
                  <c:v>patrimonial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57</c:v>
                </c:pt>
                <c:pt idx="1">
                  <c:v>38</c:v>
                </c:pt>
                <c:pt idx="2">
                  <c:v>16</c:v>
                </c:pt>
                <c:pt idx="3">
                  <c:v>44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B5-4430-8AF3-F25C8E6D3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5105432"/>
        <c:axId val="275101864"/>
      </c:barChart>
      <c:valAx>
        <c:axId val="275101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75105432"/>
        <c:crosses val="autoZero"/>
        <c:crossBetween val="between"/>
      </c:valAx>
      <c:catAx>
        <c:axId val="275105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5101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58-40F7-9755-C5813C684B1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58-40F7-9755-C5813C684B1D}"/>
              </c:ext>
            </c:extLst>
          </c:dPt>
          <c:dPt>
            <c:idx val="2"/>
            <c:bubble3D val="0"/>
            <c:spPr>
              <a:solidFill>
                <a:srgbClr val="2F0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58-40F7-9755-C5813C684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Agresoras</c:v>
                </c:pt>
                <c:pt idx="1">
                  <c:v>Víctimas</c:v>
                </c:pt>
                <c:pt idx="2">
                  <c:v>Otras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73</c:v>
                </c:pt>
                <c:pt idx="1">
                  <c:v>288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58-40F7-9755-C5813C684B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B5-4FAA-A47B-02865E0222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B5-4FAA-A47B-02865E02225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B5-4FAA-A47B-02865E0222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3B5-4FAA-A47B-02865E02225C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3B5-4FAA-A47B-02865E02225C}"/>
              </c:ext>
            </c:extLst>
          </c:dPt>
          <c:dLbls>
            <c:dLbl>
              <c:idx val="0"/>
              <c:layout>
                <c:manualLayout>
                  <c:x val="-0.1821712459798159"/>
                  <c:y val="-4.3297324016170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B5-4FAA-A47B-02865E02225C}"/>
                </c:ext>
              </c:extLst>
            </c:dLbl>
            <c:dLbl>
              <c:idx val="1"/>
              <c:layout>
                <c:manualLayout>
                  <c:x val="6.8188213929244762E-2"/>
                  <c:y val="-0.178265194571323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B5-4FAA-A47B-02865E02225C}"/>
                </c:ext>
              </c:extLst>
            </c:dLbl>
            <c:dLbl>
              <c:idx val="2"/>
              <c:layout>
                <c:manualLayout>
                  <c:x val="0.15140845070422534"/>
                  <c:y val="1.49707009818297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B5-4FAA-A47B-02865E02225C}"/>
                </c:ext>
              </c:extLst>
            </c:dLbl>
            <c:dLbl>
              <c:idx val="3"/>
              <c:layout>
                <c:manualLayout>
                  <c:x val="-1.0643506709548599E-2"/>
                  <c:y val="-1.9178807077707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C0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B5-4FAA-A47B-02865E02225C}"/>
                </c:ext>
              </c:extLst>
            </c:dLbl>
            <c:dLbl>
              <c:idx val="4"/>
              <c:layout>
                <c:manualLayout>
                  <c:x val="3.3450704225351999E-2"/>
                  <c:y val="4.51165910177024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66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3B5-4FAA-A47B-02865E022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seguimientos</c:v>
                </c:pt>
                <c:pt idx="1">
                  <c:v>visitas</c:v>
                </c:pt>
                <c:pt idx="2">
                  <c:v>acompañamientos</c:v>
                </c:pt>
                <c:pt idx="3">
                  <c:v>requerimientos</c:v>
                </c:pt>
                <c:pt idx="4">
                  <c:v>pensiones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82</c:v>
                </c:pt>
                <c:pt idx="1">
                  <c:v>20</c:v>
                </c:pt>
                <c:pt idx="2">
                  <c:v>40</c:v>
                </c:pt>
                <c:pt idx="3">
                  <c:v>4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B5-4FAA-A47B-02865E0222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CD-4C75-9484-61DFC28269A1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CD-4C75-9484-61DFC28269A1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CD-4C75-9484-61DFC28269A1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CD-4C75-9484-61DFC28269A1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DCD-4C75-9484-61DFC28269A1}"/>
              </c:ext>
            </c:extLst>
          </c:dPt>
          <c:dLbls>
            <c:dLbl>
              <c:idx val="4"/>
              <c:layout>
                <c:manualLayout>
                  <c:x val="2.773924296184060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F0E5D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CD-4C75-9484-61DFC2826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257</c:v>
                </c:pt>
                <c:pt idx="1">
                  <c:v>93</c:v>
                </c:pt>
                <c:pt idx="2">
                  <c:v>160</c:v>
                </c:pt>
                <c:pt idx="3">
                  <c:v>29</c:v>
                </c:pt>
                <c:pt idx="4">
                  <c:v>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CD-4C75-9484-61DFC28269A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CD-4C75-9484-61DFC2826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0281112"/>
        <c:axId val="270277592"/>
      </c:barChart>
      <c:valAx>
        <c:axId val="270277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70281112"/>
        <c:crosses val="autoZero"/>
        <c:crossBetween val="between"/>
      </c:valAx>
      <c:catAx>
        <c:axId val="270281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0277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68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402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9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7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57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82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037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7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4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4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64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1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1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0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78086" y="2219619"/>
            <a:ext cx="28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2F0E5D"/>
                </a:solidFill>
                <a:latin typeface="Arial Nova" panose="020B0604020202020204" pitchFamily="34" charset="0"/>
              </a:rPr>
              <a:t>FEBRERO</a:t>
            </a:r>
          </a:p>
        </p:txBody>
      </p:sp>
    </p:spTree>
    <p:extLst>
      <p:ext uri="{BB962C8B-B14F-4D97-AF65-F5344CB8AC3E}">
        <p14:creationId xmlns:p14="http://schemas.microsoft.com/office/powerpoint/2010/main" val="332617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72791011"/>
              </p:ext>
            </p:extLst>
          </p:nvPr>
        </p:nvGraphicFramePr>
        <p:xfrm>
          <a:off x="-1427422" y="833694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417837" y="2414316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endParaRPr lang="es-MX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417837" y="2901685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 exploratorias</a:t>
            </a:r>
            <a:endParaRPr lang="es-MX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417836" y="3394821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por primera vez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417835" y="3994678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con expediente</a:t>
            </a:r>
            <a:endParaRPr lang="es-MX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474984" y="4666518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endParaRPr lang="es-MX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 flipH="1">
            <a:off x="4403196" y="241431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s-MX" sz="28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 flipH="1">
            <a:off x="4403187" y="2935209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s-MX" sz="28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 flipH="1">
            <a:off x="4403195" y="342834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s-MX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 flipH="1">
            <a:off x="4403194" y="4028202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361</a:t>
            </a:r>
            <a:endParaRPr lang="es-MX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 flipH="1">
            <a:off x="4403193" y="4690897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1466</a:t>
            </a:r>
            <a:endParaRPr lang="es-MX" sz="2800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417832" y="695194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cerrados por situación estable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351175" y="633638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434872" y="1081722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terminados en el área legal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353701" y="1063708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256534" y="247216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/>
          <p:cNvSpPr/>
          <p:nvPr/>
        </p:nvSpPr>
        <p:spPr>
          <a:xfrm>
            <a:off x="5256533" y="296774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/>
          <p:cNvSpPr/>
          <p:nvPr/>
        </p:nvSpPr>
        <p:spPr>
          <a:xfrm>
            <a:off x="5279581" y="347026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291010" y="407982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318917" y="4724367"/>
            <a:ext cx="161299" cy="161299"/>
          </a:xfrm>
          <a:prstGeom prst="rect">
            <a:avLst/>
          </a:prstGeom>
          <a:solidFill>
            <a:srgbClr val="447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273573" y="739145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/>
          <p:cNvSpPr/>
          <p:nvPr/>
        </p:nvSpPr>
        <p:spPr>
          <a:xfrm>
            <a:off x="5291009" y="1131330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Forma libre 49"/>
          <p:cNvSpPr/>
          <p:nvPr/>
        </p:nvSpPr>
        <p:spPr>
          <a:xfrm>
            <a:off x="5116244" y="820255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CuadroTexto 50"/>
          <p:cNvSpPr txBox="1"/>
          <p:nvPr/>
        </p:nvSpPr>
        <p:spPr>
          <a:xfrm>
            <a:off x="5432524" y="1459203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Sentencias favorables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8351353" y="1441189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5288661" y="1508811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Forma libre 53"/>
          <p:cNvSpPr/>
          <p:nvPr/>
        </p:nvSpPr>
        <p:spPr>
          <a:xfrm>
            <a:off x="5113896" y="1197736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38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94045888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329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286072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s-MX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286063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MX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19905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0"/>
          <p:cNvSpPr txBox="1"/>
          <p:nvPr/>
        </p:nvSpPr>
        <p:spPr>
          <a:xfrm>
            <a:off x="5969965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969964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989013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989012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989013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989012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7842405" y="2807197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7842404" y="313427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7372175" y="2812482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7214846" y="2883795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7389611" y="3172299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7492295" y="273141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7494821" y="3067645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7861453" y="34282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7861452" y="375529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91223" y="343350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7217757" y="350481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7408659" y="379332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7511343" y="335243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7513869" y="368866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7861453" y="4143066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7861452" y="4470143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7391223" y="414835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7233894" y="4219664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7408659" y="4508168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7511343" y="406728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7214846" y="3266034"/>
            <a:ext cx="19048" cy="133586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7513783" y="443029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ector recto 93"/>
          <p:cNvCxnSpPr>
            <a:stCxn id="38" idx="3"/>
          </p:cNvCxnSpPr>
          <p:nvPr/>
        </p:nvCxnSpPr>
        <p:spPr>
          <a:xfrm>
            <a:off x="5319358" y="3279704"/>
            <a:ext cx="259266" cy="21383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5578624" y="3490264"/>
            <a:ext cx="1664361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8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56092983"/>
              </p:ext>
            </p:extLst>
          </p:nvPr>
        </p:nvGraphicFramePr>
        <p:xfrm>
          <a:off x="-1117600" y="737741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76588" y="965851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 Hombre-Mujer 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60713" y="133183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cónyuge Hombre-Mujer</a:t>
            </a:r>
            <a:endParaRPr lang="es-MX" sz="20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08337" y="178638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libre Hombre-Mujer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08336" y="217449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unión libre Hombre-Mujer</a:t>
            </a:r>
            <a:endParaRPr lang="es-MX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33735" y="268636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novio-Exnovia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3351" y="88470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33967" y="1268338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MX" sz="32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81600" y="173876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76849" y="2206246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s-MX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49848" y="263620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831160" y="1023702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Rectángulo 13"/>
          <p:cNvSpPr/>
          <p:nvPr/>
        </p:nvSpPr>
        <p:spPr>
          <a:xfrm>
            <a:off x="5783534" y="1413777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822457" y="187770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833886" y="2307269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830043" y="2775965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010725" y="3398250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Hijo-Madre</a:t>
            </a:r>
            <a:endParaRPr lang="es-MX" sz="20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194454" y="3328685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842899" y="3456100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033735" y="380505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Madre-Hija</a:t>
            </a:r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263138" y="3775206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856434" y="3904957"/>
            <a:ext cx="161299" cy="1612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022008" y="3033287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Hija-Madre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5842421" y="3138171"/>
            <a:ext cx="161299" cy="1612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182217" y="297548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983756" y="4159415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24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Hermano - Hermana</a:t>
            </a:r>
            <a:endParaRPr lang="es-MX" sz="2000" b="1" dirty="0">
              <a:solidFill>
                <a:srgbClr val="24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5856529" y="4262509"/>
            <a:ext cx="161299" cy="161299"/>
          </a:xfrm>
          <a:prstGeom prst="rect">
            <a:avLst/>
          </a:prstGeom>
          <a:solidFill>
            <a:srgbClr val="245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238936" y="4175316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24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24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72441" y="809318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Patrimonial</a:t>
            </a:r>
            <a:endParaRPr lang="es-MX" sz="2800" b="1" dirty="0">
              <a:solidFill>
                <a:srgbClr val="342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3318" y="809318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MX" sz="3200" b="1" dirty="0">
              <a:solidFill>
                <a:srgbClr val="342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1142" y="923658"/>
            <a:ext cx="161299" cy="161299"/>
          </a:xfrm>
          <a:prstGeom prst="rect">
            <a:avLst/>
          </a:prstGeom>
          <a:solidFill>
            <a:srgbClr val="342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72441" y="1950258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Económica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23318" y="1950258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s-MX" sz="32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1142" y="2064598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72441" y="2990094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Sexual</a:t>
            </a:r>
            <a:endParaRPr lang="es-MX" sz="28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3318" y="2990094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11142" y="3104434"/>
            <a:ext cx="161299" cy="161299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72441" y="4015630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Física</a:t>
            </a:r>
            <a:endParaRPr lang="es-MX" sz="28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23318" y="401563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s-MX" sz="32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11142" y="4129970"/>
            <a:ext cx="161299" cy="161299"/>
          </a:xfrm>
          <a:prstGeom prst="rect">
            <a:avLst/>
          </a:prstGeom>
          <a:solidFill>
            <a:srgbClr val="0F6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072441" y="5078833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Psicológica</a:t>
            </a:r>
            <a:endParaRPr lang="es-MX" sz="2800" b="1" dirty="0">
              <a:solidFill>
                <a:srgbClr val="08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23318" y="507883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911142" y="5193173"/>
            <a:ext cx="161299" cy="161299"/>
          </a:xfrm>
          <a:prstGeom prst="rect">
            <a:avLst/>
          </a:prstGeom>
          <a:solidFill>
            <a:srgbClr val="08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714866950"/>
              </p:ext>
            </p:extLst>
          </p:nvPr>
        </p:nvGraphicFramePr>
        <p:xfrm>
          <a:off x="4978400" y="478882"/>
          <a:ext cx="7213600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42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42200982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710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19362" y="3626126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211664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</a:t>
            </a:r>
            <a:endParaRPr lang="es-MX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195812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30712" y="362612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s-MX" sz="2800" b="1" dirty="0">
              <a:solidFill>
                <a:srgbClr val="2F0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23715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ectángulo 38"/>
          <p:cNvSpPr/>
          <p:nvPr/>
        </p:nvSpPr>
        <p:spPr>
          <a:xfrm>
            <a:off x="5181107" y="3701574"/>
            <a:ext cx="161299" cy="161299"/>
          </a:xfrm>
          <a:prstGeom prst="rect">
            <a:avLst/>
          </a:prstGeom>
          <a:solidFill>
            <a:srgbClr val="2F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081228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081227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54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100276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100275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100276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100275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9013024" y="27010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9013023" y="59718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8542794" y="27539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8385465" y="34670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8560230" y="635211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8662914" y="19432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8557704" y="530557"/>
            <a:ext cx="56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9032072" y="89113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9032071" y="1218208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8561842" y="896416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8388376" y="96772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8579278" y="125623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8681962" y="81535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8684488" y="115157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8561842" y="161126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8404513" y="1682576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8579278" y="1971080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8681962" y="1530198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8385465" y="728946"/>
            <a:ext cx="19048" cy="1335869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8684402" y="189320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9032071" y="1611263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032070" y="1938340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>
            <a:stCxn id="38" idx="0"/>
          </p:cNvCxnSpPr>
          <p:nvPr/>
        </p:nvCxnSpPr>
        <p:spPr>
          <a:xfrm flipV="1">
            <a:off x="5238709" y="2981428"/>
            <a:ext cx="422325" cy="255726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5641429" y="2995449"/>
            <a:ext cx="1879511" cy="0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endCxn id="88" idx="2"/>
          </p:cNvCxnSpPr>
          <p:nvPr/>
        </p:nvCxnSpPr>
        <p:spPr>
          <a:xfrm flipV="1">
            <a:off x="7532370" y="2064815"/>
            <a:ext cx="872143" cy="916613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4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785573033"/>
              </p:ext>
            </p:extLst>
          </p:nvPr>
        </p:nvGraphicFramePr>
        <p:xfrm>
          <a:off x="-1137198" y="735992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830489" y="373836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Seguimientos de caso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0489" y="861205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colaterales</a:t>
            </a:r>
            <a:endParaRPr lang="es-MX" sz="20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30488" y="135434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Acompañamientos [traslados]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30487" y="195419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de NNA</a:t>
            </a:r>
            <a:endParaRPr lang="es-MX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87636" y="262603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Pensiones depositadas en UAVI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89195" y="34031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89186" y="861205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MX" sz="32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89194" y="135434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s-MX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89193" y="195419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89192" y="259174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69186" y="43168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Rectángulo 13"/>
          <p:cNvSpPr/>
          <p:nvPr/>
        </p:nvSpPr>
        <p:spPr>
          <a:xfrm>
            <a:off x="5669185" y="92726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692233" y="142978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03662" y="203934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731569" y="268388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8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68330" y="851522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Desahogo de audiencias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19207" y="83561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07031" y="923658"/>
            <a:ext cx="161299" cy="161299"/>
          </a:xfrm>
          <a:prstGeom prst="rect">
            <a:avLst/>
          </a:prstGeom>
          <a:solidFill>
            <a:srgbClr val="5A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68330" y="1736677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sistema tradicional</a:t>
            </a:r>
            <a:endParaRPr lang="es-MX" sz="20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19207" y="169447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07031" y="1808813"/>
            <a:ext cx="161299" cy="161299"/>
          </a:xfrm>
          <a:prstGeom prst="rect">
            <a:avLst/>
          </a:prstGeom>
          <a:solidFill>
            <a:srgbClr val="2E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68330" y="2598276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nuevo sistema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19207" y="255607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s-MX" sz="3200" b="1" dirty="0">
              <a:solidFill>
                <a:srgbClr val="930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07031" y="2670412"/>
            <a:ext cx="161299" cy="161299"/>
          </a:xfrm>
          <a:prstGeom prst="rect">
            <a:avLst/>
          </a:prstGeom>
          <a:solidFill>
            <a:srgbClr val="93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868330" y="3452464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Asesorías </a:t>
            </a:r>
            <a:endParaRPr lang="es-MX" sz="20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19207" y="341026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07031" y="3524600"/>
            <a:ext cx="161299" cy="161299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68331" y="5121037"/>
            <a:ext cx="292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nuevo sistema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19207" y="507883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</a:t>
            </a:r>
            <a:endParaRPr lang="es-MX" sz="3200" b="1" dirty="0">
              <a:solidFill>
                <a:srgbClr val="08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707031" y="5193173"/>
            <a:ext cx="161299" cy="161299"/>
          </a:xfrm>
          <a:prstGeom prst="rect">
            <a:avLst/>
          </a:prstGeom>
          <a:solidFill>
            <a:srgbClr val="08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535150811"/>
              </p:ext>
            </p:extLst>
          </p:nvPr>
        </p:nvGraphicFramePr>
        <p:xfrm>
          <a:off x="147357" y="551578"/>
          <a:ext cx="6867527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7868330" y="4261331"/>
            <a:ext cx="39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sistema tradicional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019207" y="421912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s-MX" sz="3200" b="1" dirty="0">
              <a:solidFill>
                <a:srgbClr val="0E6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707031" y="4333467"/>
            <a:ext cx="161299" cy="161299"/>
          </a:xfrm>
          <a:prstGeom prst="rect">
            <a:avLst/>
          </a:prstGeom>
          <a:solidFill>
            <a:srgbClr val="0E6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1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768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247</Words>
  <Application>Microsoft Office PowerPoint</Application>
  <PresentationFormat>Panorámica</PresentationFormat>
  <Paragraphs>154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Duran</dc:creator>
  <cp:lastModifiedBy>constructora milenio</cp:lastModifiedBy>
  <cp:revision>76</cp:revision>
  <dcterms:created xsi:type="dcterms:W3CDTF">2019-04-09T15:21:05Z</dcterms:created>
  <dcterms:modified xsi:type="dcterms:W3CDTF">2021-04-05T14:01:09Z</dcterms:modified>
</cp:coreProperties>
</file>