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753"/>
    <a:srgbClr val="6B80E1"/>
    <a:srgbClr val="F2A16A"/>
    <a:srgbClr val="FF0066"/>
    <a:srgbClr val="977200"/>
    <a:srgbClr val="D97537"/>
    <a:srgbClr val="00D89D"/>
    <a:srgbClr val="223C6C"/>
    <a:srgbClr val="342B6F"/>
    <a:srgbClr val="FF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2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 /><Relationship Id="rId2" Type="http://schemas.microsoft.com/office/2011/relationships/chartColorStyle" Target="colors6.xml" /><Relationship Id="rId1" Type="http://schemas.microsoft.com/office/2011/relationships/chartStyle" Target="style6.xml" /><Relationship Id="rId4" Type="http://schemas.openxmlformats.org/officeDocument/2006/relationships/chartUserShapes" Target="../drawings/drawing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669"/>
          <c:y val="9.6362491513847542E-2"/>
          <c:w val="0.55267023400243986"/>
          <c:h val="0.817694268796186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A7E-4546-992A-1887A36A49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A7E-4546-992A-1887A36A49D8}"/>
                </c:ext>
              </c:extLst>
            </c:dLbl>
            <c:dLbl>
              <c:idx val="2"/>
              <c:layout>
                <c:manualLayout>
                  <c:x val="-5.8098591549295836E-2"/>
                  <c:y val="8.0941588607737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23943661971830979"/>
                  <c:y val="-0.246274809817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61</c:v>
                </c:pt>
                <c:pt idx="1">
                  <c:v>46</c:v>
                </c:pt>
                <c:pt idx="2">
                  <c:v>70</c:v>
                </c:pt>
                <c:pt idx="3">
                  <c:v>237</c:v>
                </c:pt>
                <c:pt idx="4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6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4BC-47C0-809D-E2A56D07905E}"/>
              </c:ext>
            </c:extLst>
          </c:dPt>
          <c:dLbls>
            <c:dLbl>
              <c:idx val="0"/>
              <c:layout>
                <c:manualLayout>
                  <c:x val="-9.0477292891205624E-2"/>
                  <c:y val="0.143813569229570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3"/>
              <c:layout>
                <c:manualLayout>
                  <c:x val="-8.6267605633802813E-2"/>
                  <c:y val="-0.110060320904752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6B-4A6A-B13C-73748A39EBE9}"/>
                </c:ext>
              </c:extLst>
            </c:dLbl>
            <c:dLbl>
              <c:idx val="4"/>
              <c:layout>
                <c:manualLayout>
                  <c:x val="5.0976211600310462E-2"/>
                  <c:y val="-0.225825387286461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6"/>
              <c:layout>
                <c:manualLayout>
                  <c:x val="8.538718531662412E-2"/>
                  <c:y val="4.0979040485356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69014084507046E-2"/>
                      <c:h val="0.10028529880486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C6B-4A6A-B13C-73748A39EBE9}"/>
                </c:ext>
              </c:extLst>
            </c:dLbl>
            <c:dLbl>
              <c:idx val="12"/>
              <c:layout>
                <c:manualLayout>
                  <c:x val="1.8006404569147167E-2"/>
                  <c:y val="-1.1961219052463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BC-47C0-809D-E2A56D079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Hoja1!$A$2:$A$19</c:f>
              <c:strCache>
                <c:ptCount val="17"/>
                <c:pt idx="0">
                  <c:v>conyuge h m</c:v>
                </c:pt>
                <c:pt idx="1">
                  <c:v>CONYUGE M H</c:v>
                </c:pt>
                <c:pt idx="2">
                  <c:v>ex conyuge h m</c:v>
                </c:pt>
                <c:pt idx="3">
                  <c:v>union libre h m</c:v>
                </c:pt>
                <c:pt idx="4">
                  <c:v>ex union libre h m</c:v>
                </c:pt>
                <c:pt idx="6">
                  <c:v>ex novio novia</c:v>
                </c:pt>
                <c:pt idx="8">
                  <c:v>HIJA MADRE</c:v>
                </c:pt>
                <c:pt idx="11">
                  <c:v>PADRE HIJA</c:v>
                </c:pt>
                <c:pt idx="13">
                  <c:v>MADRE HIJA</c:v>
                </c:pt>
                <c:pt idx="14">
                  <c:v>HERMANA HERMANA</c:v>
                </c:pt>
                <c:pt idx="15">
                  <c:v>HERMANO HERMANA</c:v>
                </c:pt>
                <c:pt idx="16">
                  <c:v>OTROS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10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20</c:v>
                </c:pt>
                <c:pt idx="6">
                  <c:v>2</c:v>
                </c:pt>
                <c:pt idx="8">
                  <c:v>2</c:v>
                </c:pt>
                <c:pt idx="11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18</c:v>
                </c:pt>
                <c:pt idx="1">
                  <c:v>35</c:v>
                </c:pt>
                <c:pt idx="2">
                  <c:v>31</c:v>
                </c:pt>
                <c:pt idx="3">
                  <c:v>47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105432"/>
        <c:axId val="275101864"/>
      </c:barChart>
      <c:valAx>
        <c:axId val="27510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75105432"/>
        <c:crosses val="autoZero"/>
        <c:crossBetween val="between"/>
      </c:valAx>
      <c:catAx>
        <c:axId val="2751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10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</c:v>
                </c:pt>
                <c:pt idx="1">
                  <c:v>207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5752328934235332"/>
                  <c:y val="-0.160618509759844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0.13508955306643"/>
                  <c:y val="1.8398388707828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fld id="{5E0E010C-0672-4290-BDA1-A3C3DDCBE147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defRPr>
                      </a:pPr>
                      <a:t>[PORCENTAJE]</a:t>
                    </a:fld>
                    <a:endParaRPr lang="es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34085616058561E-2"/>
                      <c:h val="5.56127566099692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7.3943661971830957E-2"/>
                  <c:y val="5.14380823654162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1.0643506709548599E-2"/>
                  <c:y val="-1.917880707770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0.10915492957746478"/>
                  <c:y val="0.184243753063731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5-4FAA-A47B-02865E022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124</c:v>
                </c:pt>
                <c:pt idx="1">
                  <c:v>21</c:v>
                </c:pt>
                <c:pt idx="2">
                  <c:v>5</c:v>
                </c:pt>
                <c:pt idx="3">
                  <c:v>2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CD-4C75-9484-61DFC2826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CD-4C75-9484-61DFC2826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CD-4C75-9484-61DFC28269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CD-4C75-9484-61DFC28269A1}"/>
                </c:ext>
              </c:extLst>
            </c:dLbl>
            <c:dLbl>
              <c:idx val="4"/>
              <c:layout>
                <c:manualLayout>
                  <c:x val="2.7739242961840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dLbl>
              <c:idx val="5"/>
              <c:layout>
                <c:manualLayout>
                  <c:x val="-9.247142384733295E-4"/>
                  <c:y val="-2.41133014746508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32879230034325E-2"/>
                      <c:h val="5.3891107098714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809-4693-8FA1-B5BFC722F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278</c:v>
                </c:pt>
                <c:pt idx="1">
                  <c:v>87</c:v>
                </c:pt>
                <c:pt idx="2">
                  <c:v>126</c:v>
                </c:pt>
                <c:pt idx="3">
                  <c:v>18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0281112"/>
        <c:axId val="270277592"/>
      </c:barChart>
      <c:valAx>
        <c:axId val="270277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70281112"/>
        <c:crosses val="autoZero"/>
        <c:crossBetween val="between"/>
      </c:valAx>
      <c:catAx>
        <c:axId val="2702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27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 COVID</c:v>
                </c:pt>
              </c:strCache>
            </c:strRef>
          </c:tx>
          <c:dPt>
            <c:idx val="0"/>
            <c:bubble3D val="0"/>
            <c:spPr>
              <a:solidFill>
                <a:srgbClr val="6B80E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44-4EE9-A6EA-8DE20358B3A3}"/>
              </c:ext>
            </c:extLst>
          </c:dPt>
          <c:dPt>
            <c:idx val="1"/>
            <c:bubble3D val="0"/>
            <c:spPr>
              <a:solidFill>
                <a:srgbClr val="00D8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44-4EE9-A6EA-8DE20358B3A3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44-4EE9-A6EA-8DE20358B3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4-4EE9-A6EA-8DE20358B3A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44-4EE9-A6EA-8DE20358B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familiares</c:v>
                </c:pt>
                <c:pt idx="1">
                  <c:v>usuarias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44-4EE9-A6EA-8DE20358B3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48" y="2130730"/>
          <a:ext cx="221890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70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253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DEE3-9551-46AF-A2EE-36E8FE7C0959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4680-2181-4B78-840D-5DF5204543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16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64680-2181-4B78-840D-5DF5204543D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05/04/2021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1960" y="2271870"/>
            <a:ext cx="280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2F0E5D"/>
                </a:solidFill>
                <a:latin typeface="Arial Nova" panose="020B0604020202020204" pitchFamily="34" charset="0"/>
              </a:rPr>
              <a:t>ENERO 2021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25251918"/>
              </p:ext>
            </p:extLst>
          </p:nvPr>
        </p:nvGraphicFramePr>
        <p:xfrm>
          <a:off x="-1477527" y="833693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549577" y="4552397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47645" y="4568814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1005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1175" y="104874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23579" y="46259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67925864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5" y="97828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664338794"/>
              </p:ext>
            </p:extLst>
          </p:nvPr>
        </p:nvGraphicFramePr>
        <p:xfrm>
          <a:off x="-1117600" y="598516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8629" y="96629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07961" y="1290014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97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mujer - hombre</a:t>
            </a:r>
            <a:endParaRPr lang="es-MX" sz="2000" b="1" dirty="0">
              <a:solidFill>
                <a:srgbClr val="97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38657" y="168195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 cónyuge hombre - mujer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65944" y="124013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7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97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65944" y="164687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64822" y="1026833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/>
          <p:cNvSpPr/>
          <p:nvPr/>
        </p:nvSpPr>
        <p:spPr>
          <a:xfrm>
            <a:off x="5764822" y="1358016"/>
            <a:ext cx="161299" cy="161299"/>
          </a:xfrm>
          <a:prstGeom prst="rect">
            <a:avLst/>
          </a:prstGeom>
          <a:solidFill>
            <a:srgbClr val="97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83533" y="1734077"/>
            <a:ext cx="161299" cy="1612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938657" y="226796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unión libre hombre - mujer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53789" y="224357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784731" y="2335963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F4241A-9A19-478D-92C1-891BD0C2BD6E}"/>
              </a:ext>
            </a:extLst>
          </p:cNvPr>
          <p:cNvSpPr txBox="1"/>
          <p:nvPr/>
        </p:nvSpPr>
        <p:spPr>
          <a:xfrm>
            <a:off x="5938657" y="2940019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Hija - Madre</a:t>
            </a:r>
            <a:endParaRPr lang="es-MX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DC861FC-7F47-4E59-9376-D147805E02C8}"/>
              </a:ext>
            </a:extLst>
          </p:cNvPr>
          <p:cNvSpPr/>
          <p:nvPr/>
        </p:nvSpPr>
        <p:spPr>
          <a:xfrm>
            <a:off x="5801051" y="3000509"/>
            <a:ext cx="161299" cy="1612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213B0E3-C905-4348-A8AF-61A34DD2C860}"/>
              </a:ext>
            </a:extLst>
          </p:cNvPr>
          <p:cNvSpPr txBox="1"/>
          <p:nvPr/>
        </p:nvSpPr>
        <p:spPr>
          <a:xfrm>
            <a:off x="5162594" y="288326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83FAD2-F006-475A-B8A9-483C4992C1A6}"/>
              </a:ext>
            </a:extLst>
          </p:cNvPr>
          <p:cNvSpPr txBox="1"/>
          <p:nvPr/>
        </p:nvSpPr>
        <p:spPr>
          <a:xfrm>
            <a:off x="5938657" y="198583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 - mujer</a:t>
            </a:r>
            <a:endParaRPr lang="es-MX" sz="20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1E3271-BFFF-4F6A-8CDA-609CF390E357}"/>
              </a:ext>
            </a:extLst>
          </p:cNvPr>
          <p:cNvSpPr txBox="1"/>
          <p:nvPr/>
        </p:nvSpPr>
        <p:spPr>
          <a:xfrm>
            <a:off x="5145612" y="195357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5228A7-CB5E-4FD1-AA6B-9EBA8FDB12D4}"/>
              </a:ext>
            </a:extLst>
          </p:cNvPr>
          <p:cNvSpPr txBox="1"/>
          <p:nvPr/>
        </p:nvSpPr>
        <p:spPr>
          <a:xfrm>
            <a:off x="5938657" y="259100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 - 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9ECD35E-49EC-43BC-8D12-E0923A7572A6}"/>
              </a:ext>
            </a:extLst>
          </p:cNvPr>
          <p:cNvSpPr/>
          <p:nvPr/>
        </p:nvSpPr>
        <p:spPr>
          <a:xfrm>
            <a:off x="5784731" y="265797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6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84290D3-1D6D-49F6-B5C8-D56551001654}"/>
              </a:ext>
            </a:extLst>
          </p:cNvPr>
          <p:cNvSpPr txBox="1"/>
          <p:nvPr/>
        </p:nvSpPr>
        <p:spPr>
          <a:xfrm>
            <a:off x="5171499" y="25628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DF8107F-803B-4CBD-AEAC-2094A65052EA}"/>
              </a:ext>
            </a:extLst>
          </p:cNvPr>
          <p:cNvSpPr txBox="1"/>
          <p:nvPr/>
        </p:nvSpPr>
        <p:spPr>
          <a:xfrm>
            <a:off x="5946030" y="324779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- Hija</a:t>
            </a:r>
            <a:endParaRPr lang="es-MX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B187749-48BB-418A-8D10-B771979D6A7B}"/>
              </a:ext>
            </a:extLst>
          </p:cNvPr>
          <p:cNvSpPr/>
          <p:nvPr/>
        </p:nvSpPr>
        <p:spPr>
          <a:xfrm>
            <a:off x="5801051" y="3323879"/>
            <a:ext cx="161299" cy="161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6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CD357B7-4657-48DA-BF2D-A04CF97FD606}"/>
              </a:ext>
            </a:extLst>
          </p:cNvPr>
          <p:cNvSpPr txBox="1"/>
          <p:nvPr/>
        </p:nvSpPr>
        <p:spPr>
          <a:xfrm>
            <a:off x="5178269" y="3199435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8B8D410-36CE-4E26-99B7-76BCB0863AC5}"/>
              </a:ext>
            </a:extLst>
          </p:cNvPr>
          <p:cNvSpPr txBox="1"/>
          <p:nvPr/>
        </p:nvSpPr>
        <p:spPr>
          <a:xfrm>
            <a:off x="5962350" y="3604173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2A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- Hija</a:t>
            </a:r>
            <a:endParaRPr lang="es-MX" sz="2000" b="1" dirty="0">
              <a:solidFill>
                <a:srgbClr val="F2A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A0955EB-F5A7-4FC5-AA54-8D805DC8E3A2}"/>
              </a:ext>
            </a:extLst>
          </p:cNvPr>
          <p:cNvSpPr/>
          <p:nvPr/>
        </p:nvSpPr>
        <p:spPr>
          <a:xfrm>
            <a:off x="5827311" y="3691674"/>
            <a:ext cx="161299" cy="161299"/>
          </a:xfrm>
          <a:prstGeom prst="rect">
            <a:avLst/>
          </a:prstGeom>
          <a:solidFill>
            <a:srgbClr val="F2A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6A6ED88-7DFD-40C7-ABDD-59B9C882618C}"/>
              </a:ext>
            </a:extLst>
          </p:cNvPr>
          <p:cNvSpPr txBox="1"/>
          <p:nvPr/>
        </p:nvSpPr>
        <p:spPr>
          <a:xfrm>
            <a:off x="5253304" y="3546763"/>
            <a:ext cx="5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04BF571-0DB3-4647-87D2-13FADB6E7D6F}"/>
              </a:ext>
            </a:extLst>
          </p:cNvPr>
          <p:cNvSpPr txBox="1"/>
          <p:nvPr/>
        </p:nvSpPr>
        <p:spPr>
          <a:xfrm>
            <a:off x="5962350" y="4161572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- Hermana</a:t>
            </a:r>
            <a:endParaRPr lang="es-MX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09977D9-3460-407C-BD75-986C41EB34FD}"/>
              </a:ext>
            </a:extLst>
          </p:cNvPr>
          <p:cNvSpPr/>
          <p:nvPr/>
        </p:nvSpPr>
        <p:spPr>
          <a:xfrm>
            <a:off x="5801051" y="4227631"/>
            <a:ext cx="161299" cy="1612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B617EE9-FECF-46E1-867A-E2289051DCA6}"/>
              </a:ext>
            </a:extLst>
          </p:cNvPr>
          <p:cNvSpPr txBox="1"/>
          <p:nvPr/>
        </p:nvSpPr>
        <p:spPr>
          <a:xfrm>
            <a:off x="5187612" y="414711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39CCE5-D23F-49C1-9978-89287ECA5DDB}"/>
              </a:ext>
            </a:extLst>
          </p:cNvPr>
          <p:cNvSpPr txBox="1"/>
          <p:nvPr/>
        </p:nvSpPr>
        <p:spPr>
          <a:xfrm>
            <a:off x="5962350" y="443928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6B80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MX" sz="2000" b="1" dirty="0">
              <a:solidFill>
                <a:srgbClr val="6B80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0320CB7-FF25-4F61-A3A9-E92E71B6E706}"/>
              </a:ext>
            </a:extLst>
          </p:cNvPr>
          <p:cNvSpPr/>
          <p:nvPr/>
        </p:nvSpPr>
        <p:spPr>
          <a:xfrm>
            <a:off x="5805550" y="4493119"/>
            <a:ext cx="161299" cy="161299"/>
          </a:xfrm>
          <a:prstGeom prst="rect">
            <a:avLst/>
          </a:prstGeom>
          <a:solidFill>
            <a:srgbClr val="6B8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33D2F2F-9350-4B70-B8C9-A77CE3D80501}"/>
              </a:ext>
            </a:extLst>
          </p:cNvPr>
          <p:cNvSpPr txBox="1"/>
          <p:nvPr/>
        </p:nvSpPr>
        <p:spPr>
          <a:xfrm>
            <a:off x="5258250" y="4414055"/>
            <a:ext cx="5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6B80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6B80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3CF7FB4-314C-4EB4-A7C7-A8E2F6E23BDA}"/>
              </a:ext>
            </a:extLst>
          </p:cNvPr>
          <p:cNvSpPr txBox="1"/>
          <p:nvPr/>
        </p:nvSpPr>
        <p:spPr>
          <a:xfrm>
            <a:off x="5938660" y="3886824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Hermana - Hermana</a:t>
            </a:r>
            <a:endParaRPr lang="es-MX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A1016E5-7ED8-4687-95F7-65AFE8640509}"/>
              </a:ext>
            </a:extLst>
          </p:cNvPr>
          <p:cNvSpPr/>
          <p:nvPr/>
        </p:nvSpPr>
        <p:spPr>
          <a:xfrm>
            <a:off x="5827310" y="3953643"/>
            <a:ext cx="161299" cy="1612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20A647C-390E-4118-B5BD-9C1FCABCCA01}"/>
              </a:ext>
            </a:extLst>
          </p:cNvPr>
          <p:cNvSpPr txBox="1"/>
          <p:nvPr/>
        </p:nvSpPr>
        <p:spPr>
          <a:xfrm>
            <a:off x="5187611" y="3846940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E9787E0-FD65-42C5-BC2D-A1200F6AAEE4}"/>
              </a:ext>
            </a:extLst>
          </p:cNvPr>
          <p:cNvSpPr/>
          <p:nvPr/>
        </p:nvSpPr>
        <p:spPr>
          <a:xfrm>
            <a:off x="5784731" y="2024654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290491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290491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3019251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FF72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4898502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489850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5012842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94722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94722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1061561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380105366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794466344"/>
              </p:ext>
            </p:extLst>
          </p:nvPr>
        </p:nvGraphicFramePr>
        <p:xfrm>
          <a:off x="-1176044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84692108"/>
              </p:ext>
            </p:extLst>
          </p:nvPr>
        </p:nvGraphicFramePr>
        <p:xfrm>
          <a:off x="-779389" y="79827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071287101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72495E-963A-4242-9344-554AA32AD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369616"/>
              </p:ext>
            </p:extLst>
          </p:nvPr>
        </p:nvGraphicFramePr>
        <p:xfrm>
          <a:off x="-1117600" y="796315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E6CB7A2-36A5-41C0-979A-D1946B6DC211}"/>
              </a:ext>
            </a:extLst>
          </p:cNvPr>
          <p:cNvSpPr txBox="1"/>
          <p:nvPr/>
        </p:nvSpPr>
        <p:spPr>
          <a:xfrm>
            <a:off x="6096000" y="896293"/>
            <a:ext cx="6096000" cy="380246"/>
          </a:xfrm>
          <a:prstGeom prst="rect">
            <a:avLst/>
          </a:prstGeom>
          <a:solidFill>
            <a:srgbClr val="6B80E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Familiares de usuarias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4A934-9B4D-4D18-BFF8-35E600F11CD9}"/>
              </a:ext>
            </a:extLst>
          </p:cNvPr>
          <p:cNvSpPr txBox="1"/>
          <p:nvPr/>
        </p:nvSpPr>
        <p:spPr>
          <a:xfrm>
            <a:off x="6096000" y="2062682"/>
            <a:ext cx="6096000" cy="380246"/>
          </a:xfrm>
          <a:prstGeom prst="rect">
            <a:avLst/>
          </a:prstGeom>
          <a:solidFill>
            <a:srgbClr val="00D89D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Usuarias que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269</Words>
  <Application>Microsoft Office PowerPoint</Application>
  <PresentationFormat>Panorámica</PresentationFormat>
  <Paragraphs>149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constructora milenio</cp:lastModifiedBy>
  <cp:revision>98</cp:revision>
  <dcterms:created xsi:type="dcterms:W3CDTF">2019-04-09T15:21:05Z</dcterms:created>
  <dcterms:modified xsi:type="dcterms:W3CDTF">2021-04-05T14:00:33Z</dcterms:modified>
</cp:coreProperties>
</file>